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1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387" r:id="rId2"/>
    <p:sldId id="363" r:id="rId3"/>
    <p:sldId id="364" r:id="rId4"/>
    <p:sldId id="366" r:id="rId5"/>
    <p:sldId id="388" r:id="rId6"/>
    <p:sldId id="389" r:id="rId7"/>
    <p:sldId id="384" r:id="rId8"/>
    <p:sldId id="385" r:id="rId9"/>
    <p:sldId id="390" r:id="rId10"/>
    <p:sldId id="379" r:id="rId11"/>
    <p:sldId id="324" r:id="rId12"/>
    <p:sldId id="371" r:id="rId13"/>
    <p:sldId id="381" r:id="rId14"/>
    <p:sldId id="375" r:id="rId15"/>
    <p:sldId id="392" r:id="rId16"/>
    <p:sldId id="391" r:id="rId17"/>
    <p:sldId id="377" r:id="rId18"/>
    <p:sldId id="374" r:id="rId19"/>
    <p:sldId id="357" r:id="rId20"/>
    <p:sldId id="348" r:id="rId21"/>
    <p:sldId id="394" r:id="rId22"/>
    <p:sldId id="395" r:id="rId23"/>
    <p:sldId id="382" r:id="rId24"/>
  </p:sldIdLst>
  <p:sldSz cx="9144000" cy="6858000" type="screen4x3"/>
  <p:notesSz cx="6985000" cy="9271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66CC"/>
    <a:srgbClr val="0066FF"/>
    <a:srgbClr val="B1E0FD"/>
    <a:srgbClr val="D5E5FF"/>
    <a:srgbClr val="2D558C"/>
    <a:srgbClr val="7AACFE"/>
    <a:srgbClr val="6699FF"/>
    <a:srgbClr val="66CCFF"/>
    <a:srgbClr val="F1A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57934" autoAdjust="0"/>
  </p:normalViewPr>
  <p:slideViewPr>
    <p:cSldViewPr>
      <p:cViewPr varScale="1">
        <p:scale>
          <a:sx n="66" d="100"/>
          <a:sy n="66" d="100"/>
        </p:scale>
        <p:origin x="-2922" y="-102"/>
      </p:cViewPr>
      <p:guideLst>
        <p:guide orient="horz" pos="2160"/>
        <p:guide pos="2880"/>
      </p:guideLst>
    </p:cSldViewPr>
  </p:slideViewPr>
  <p:outlineViewPr>
    <p:cViewPr>
      <p:scale>
        <a:sx n="33" d="100"/>
        <a:sy n="33" d="100"/>
      </p:scale>
      <p:origin x="0" y="18000"/>
    </p:cViewPr>
  </p:outlin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Hoja_de_c_lculo_de_Microsoft_Excel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861467869863441"/>
          <c:w val="1"/>
          <c:h val="0.65898520093887281"/>
        </c:manualLayout>
      </c:layout>
      <c:pie3DChart>
        <c:varyColors val="1"/>
        <c:ser>
          <c:idx val="0"/>
          <c:order val="0"/>
          <c:tx>
            <c:strRef>
              <c:f>Hoja1!$B$1</c:f>
              <c:strCache>
                <c:ptCount val="1"/>
                <c:pt idx="0">
                  <c:v>Cantidad </c:v>
                </c:pt>
              </c:strCache>
            </c:strRef>
          </c:tx>
          <c:dPt>
            <c:idx val="0"/>
            <c:bubble3D val="0"/>
            <c:spPr>
              <a:solidFill>
                <a:srgbClr val="FF0000"/>
              </a:solidFill>
              <a:ln w="25400">
                <a:solidFill>
                  <a:schemeClr val="bg1"/>
                </a:solidFill>
              </a:ln>
              <a:effectLst/>
              <a:sp3d contourW="25400">
                <a:contourClr>
                  <a:schemeClr val="bg1"/>
                </a:contourClr>
              </a:sp3d>
            </c:spPr>
            <c:extLst xmlns:c16r2="http://schemas.microsoft.com/office/drawing/2015/06/chart">
              <c:ext xmlns:c16="http://schemas.microsoft.com/office/drawing/2014/chart" uri="{C3380CC4-5D6E-409C-BE32-E72D297353CC}">
                <c16:uniqueId val="{00000001-6386-4F84-8370-C9D4F69A725F}"/>
              </c:ext>
            </c:extLst>
          </c:dPt>
          <c:dPt>
            <c:idx val="1"/>
            <c:bubble3D val="0"/>
            <c:spPr>
              <a:solidFill>
                <a:srgbClr val="0066CC"/>
              </a:solidFill>
              <a:ln w="31750">
                <a:solidFill>
                  <a:schemeClr val="bg1"/>
                </a:solidFill>
              </a:ln>
              <a:effectLst/>
              <a:sp3d contourW="31750">
                <a:contourClr>
                  <a:schemeClr val="bg1"/>
                </a:contourClr>
              </a:sp3d>
            </c:spPr>
            <c:extLst xmlns:c16r2="http://schemas.microsoft.com/office/drawing/2015/06/chart">
              <c:ext xmlns:c16="http://schemas.microsoft.com/office/drawing/2014/chart" uri="{C3380CC4-5D6E-409C-BE32-E72D297353CC}">
                <c16:uniqueId val="{00000003-6386-4F84-8370-C9D4F69A725F}"/>
              </c:ext>
            </c:extLst>
          </c:dPt>
          <c:cat>
            <c:strRef>
              <c:f>Hoja1!$A$2:$A$3</c:f>
              <c:strCache>
                <c:ptCount val="2"/>
                <c:pt idx="0">
                  <c:v>Sistema Propio o de Mercado</c:v>
                </c:pt>
                <c:pt idx="1">
                  <c:v>Sistema Facturación SII (mipyme)</c:v>
                </c:pt>
              </c:strCache>
            </c:strRef>
          </c:cat>
          <c:val>
            <c:numRef>
              <c:f>Hoja1!$B$2:$B$3</c:f>
              <c:numCache>
                <c:formatCode>General</c:formatCode>
                <c:ptCount val="2"/>
                <c:pt idx="0">
                  <c:v>13018</c:v>
                </c:pt>
                <c:pt idx="1">
                  <c:v>70290</c:v>
                </c:pt>
              </c:numCache>
            </c:numRef>
          </c:val>
          <c:extLst xmlns:c16r2="http://schemas.microsoft.com/office/drawing/2015/06/chart">
            <c:ext xmlns:c16="http://schemas.microsoft.com/office/drawing/2014/chart" uri="{C3380CC4-5D6E-409C-BE32-E72D297353CC}">
              <c16:uniqueId val="{00000004-6386-4F84-8370-C9D4F69A725F}"/>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4.4302008247708449E-4"/>
          <c:y val="0.83352599742504285"/>
          <c:w val="0.99955703020836306"/>
          <c:h val="0.16647400257495706"/>
        </c:manualLayout>
      </c:layout>
      <c:overlay val="0"/>
      <c:spPr>
        <a:noFill/>
        <a:ln>
          <a:noFill/>
        </a:ln>
        <a:effectLst/>
      </c:spPr>
      <c:txPr>
        <a:bodyPr rot="0" spcFirstLastPara="1" vertOverflow="ellipsis" vert="horz" wrap="square" anchor="ctr" anchorCtr="1"/>
        <a:lstStyle/>
        <a:p>
          <a:pPr>
            <a:defRPr sz="2800" b="0" i="0" u="none" strike="noStrike" kern="1200" baseline="0">
              <a:ln>
                <a:solidFill>
                  <a:srgbClr val="0066CC"/>
                </a:solidFill>
              </a:ln>
              <a:solidFill>
                <a:schemeClr val="bg1"/>
              </a:solidFill>
              <a:latin typeface="Berlin Sans FB Demi" panose="020E0802020502020306" pitchFamily="34" charset="0"/>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wmf"/></Relationships>
</file>

<file path=ppt/drawings/drawing1.xml><?xml version="1.0" encoding="utf-8"?>
<c:userShapes xmlns:c="http://schemas.openxmlformats.org/drawingml/2006/chart">
  <cdr:relSizeAnchor xmlns:cdr="http://schemas.openxmlformats.org/drawingml/2006/chartDrawing">
    <cdr:from>
      <cdr:x>0.51124</cdr:x>
      <cdr:y>0.22971</cdr:y>
    </cdr:from>
    <cdr:to>
      <cdr:x>0.76966</cdr:x>
      <cdr:y>0.43178</cdr:y>
    </cdr:to>
    <cdr:sp macro="" textlink="">
      <cdr:nvSpPr>
        <cdr:cNvPr id="2" name="CuadroTexto 1"/>
        <cdr:cNvSpPr txBox="1"/>
      </cdr:nvSpPr>
      <cdr:spPr>
        <a:xfrm xmlns:a="http://schemas.openxmlformats.org/drawingml/2006/main">
          <a:off x="3276364" y="1145984"/>
          <a:ext cx="1656184" cy="1008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4000" b="1" dirty="0" smtClean="0">
              <a:solidFill>
                <a:schemeClr val="bg1"/>
              </a:solidFill>
              <a:latin typeface="Berlin Sans FB" panose="020E0602020502020306" pitchFamily="34" charset="0"/>
            </a:rPr>
            <a:t>16%</a:t>
          </a:r>
          <a:endParaRPr lang="es-CL" sz="4000" b="1" dirty="0">
            <a:solidFill>
              <a:schemeClr val="bg1"/>
            </a:solidFill>
            <a:latin typeface="Berlin Sans FB" panose="020E0602020502020306" pitchFamily="34" charset="0"/>
          </a:endParaRPr>
        </a:p>
      </cdr:txBody>
    </cdr:sp>
  </cdr:relSizeAnchor>
  <cdr:relSizeAnchor xmlns:cdr="http://schemas.openxmlformats.org/drawingml/2006/chartDrawing">
    <cdr:from>
      <cdr:x>0.33146</cdr:x>
      <cdr:y>0.47282</cdr:y>
    </cdr:from>
    <cdr:to>
      <cdr:x>0.52247</cdr:x>
      <cdr:y>0.68933</cdr:y>
    </cdr:to>
    <cdr:sp macro="" textlink="">
      <cdr:nvSpPr>
        <cdr:cNvPr id="3" name="CuadroTexto 2"/>
        <cdr:cNvSpPr txBox="1"/>
      </cdr:nvSpPr>
      <cdr:spPr>
        <a:xfrm xmlns:a="http://schemas.openxmlformats.org/drawingml/2006/main">
          <a:off x="2124236" y="2358823"/>
          <a:ext cx="1224136" cy="1080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4000" b="1" dirty="0" smtClean="0">
              <a:solidFill>
                <a:schemeClr val="bg1"/>
              </a:solidFill>
              <a:latin typeface="Berlin Sans FB" panose="020E0602020502020306" pitchFamily="34" charset="0"/>
            </a:rPr>
            <a:t>84%</a:t>
          </a:r>
          <a:endParaRPr lang="es-CL" sz="4000" b="1" dirty="0">
            <a:solidFill>
              <a:schemeClr val="bg1"/>
            </a:solidFill>
            <a:latin typeface="Berlin Sans FB" panose="020E0602020502020306"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26833" cy="463550"/>
          </a:xfrm>
          <a:prstGeom prst="rect">
            <a:avLst/>
          </a:prstGeom>
        </p:spPr>
        <p:txBody>
          <a:bodyPr vert="horz" lIns="92879" tIns="46440" rIns="92879" bIns="46440" rtlCol="0"/>
          <a:lstStyle>
            <a:lvl1pPr algn="l">
              <a:defRPr sz="1200"/>
            </a:lvl1pPr>
          </a:lstStyle>
          <a:p>
            <a:endParaRPr lang="es-CL" dirty="0"/>
          </a:p>
        </p:txBody>
      </p:sp>
      <p:sp>
        <p:nvSpPr>
          <p:cNvPr id="3" name="2 Marcador de fecha"/>
          <p:cNvSpPr>
            <a:spLocks noGrp="1"/>
          </p:cNvSpPr>
          <p:nvPr>
            <p:ph type="dt" idx="1"/>
          </p:nvPr>
        </p:nvSpPr>
        <p:spPr>
          <a:xfrm>
            <a:off x="3956551" y="0"/>
            <a:ext cx="3026833" cy="463550"/>
          </a:xfrm>
          <a:prstGeom prst="rect">
            <a:avLst/>
          </a:prstGeom>
        </p:spPr>
        <p:txBody>
          <a:bodyPr vert="horz" lIns="92879" tIns="46440" rIns="92879" bIns="46440" rtlCol="0"/>
          <a:lstStyle>
            <a:lvl1pPr algn="r">
              <a:defRPr sz="1200"/>
            </a:lvl1pPr>
          </a:lstStyle>
          <a:p>
            <a:fld id="{B16FFAE7-AF8A-40F0-8A2C-C60AF09A3E59}" type="datetimeFigureOut">
              <a:rPr lang="es-CL" smtClean="0"/>
              <a:t>28-07-2016</a:t>
            </a:fld>
            <a:endParaRPr lang="es-CL" dirty="0"/>
          </a:p>
        </p:txBody>
      </p:sp>
      <p:sp>
        <p:nvSpPr>
          <p:cNvPr id="4" name="3 Marcador de imagen de diapositiva"/>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79" tIns="46440" rIns="92879" bIns="46440" rtlCol="0" anchor="ctr"/>
          <a:lstStyle/>
          <a:p>
            <a:endParaRPr lang="es-CL" dirty="0"/>
          </a:p>
        </p:txBody>
      </p:sp>
      <p:sp>
        <p:nvSpPr>
          <p:cNvPr id="5" name="4 Marcador de notas"/>
          <p:cNvSpPr>
            <a:spLocks noGrp="1"/>
          </p:cNvSpPr>
          <p:nvPr>
            <p:ph type="body" sz="quarter" idx="3"/>
          </p:nvPr>
        </p:nvSpPr>
        <p:spPr>
          <a:xfrm>
            <a:off x="698500" y="4403725"/>
            <a:ext cx="5588000" cy="4171950"/>
          </a:xfrm>
          <a:prstGeom prst="rect">
            <a:avLst/>
          </a:prstGeom>
        </p:spPr>
        <p:txBody>
          <a:bodyPr vert="horz" lIns="92879" tIns="46440" rIns="92879" bIns="4644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805841"/>
            <a:ext cx="3026833" cy="463550"/>
          </a:xfrm>
          <a:prstGeom prst="rect">
            <a:avLst/>
          </a:prstGeom>
        </p:spPr>
        <p:txBody>
          <a:bodyPr vert="horz" lIns="92879" tIns="46440" rIns="92879" bIns="4644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956551" y="8805841"/>
            <a:ext cx="3026833" cy="463550"/>
          </a:xfrm>
          <a:prstGeom prst="rect">
            <a:avLst/>
          </a:prstGeom>
        </p:spPr>
        <p:txBody>
          <a:bodyPr vert="horz" lIns="92879" tIns="46440" rIns="92879" bIns="46440" rtlCol="0" anchor="b"/>
          <a:lstStyle>
            <a:lvl1pPr algn="r">
              <a:defRPr sz="1200"/>
            </a:lvl1pPr>
          </a:lstStyle>
          <a:p>
            <a:fld id="{6BCF1A37-9CC3-476A-AF31-908F62052D73}" type="slidenum">
              <a:rPr lang="es-CL" smtClean="0"/>
              <a:t>‹Nº›</a:t>
            </a:fld>
            <a:endParaRPr lang="es-CL" dirty="0"/>
          </a:p>
        </p:txBody>
      </p:sp>
    </p:spTree>
    <p:extLst>
      <p:ext uri="{BB962C8B-B14F-4D97-AF65-F5344CB8AC3E}">
        <p14:creationId xmlns:p14="http://schemas.microsoft.com/office/powerpoint/2010/main" val="318733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BCF1A37-9CC3-476A-AF31-908F62052D73}" type="slidenum">
              <a:rPr lang="es-CL" smtClean="0"/>
              <a:t>1</a:t>
            </a:fld>
            <a:endParaRPr lang="es-CL" dirty="0"/>
          </a:p>
        </p:txBody>
      </p:sp>
    </p:spTree>
    <p:extLst>
      <p:ext uri="{BB962C8B-B14F-4D97-AF65-F5344CB8AC3E}">
        <p14:creationId xmlns:p14="http://schemas.microsoft.com/office/powerpoint/2010/main" val="4060704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Beneficios Factura Electrónica</a:t>
            </a:r>
          </a:p>
          <a:p>
            <a:endParaRPr lang="es-CL" dirty="0" smtClean="0"/>
          </a:p>
          <a:p>
            <a:r>
              <a:rPr lang="es-CL" dirty="0" smtClean="0"/>
              <a:t>* Simplificación de los procesos,</a:t>
            </a:r>
            <a:r>
              <a:rPr lang="es-CL" baseline="0" dirty="0" smtClean="0"/>
              <a:t> en especial el ciclo de pago de proveedores.</a:t>
            </a:r>
            <a:endParaRPr lang="es-CL" dirty="0" smtClean="0"/>
          </a:p>
          <a:p>
            <a:r>
              <a:rPr lang="es-CL" dirty="0" smtClean="0"/>
              <a:t>* Mejor calidad de información en el proceso contable.</a:t>
            </a:r>
          </a:p>
          <a:p>
            <a:r>
              <a:rPr lang="es-CL" dirty="0" smtClean="0"/>
              <a:t>* Eliminación de riesgos y costos de pérdidas de documentos.</a:t>
            </a:r>
          </a:p>
          <a:p>
            <a:r>
              <a:rPr lang="es-CL" dirty="0" smtClean="0"/>
              <a:t>* Minimización de documentos falsos,</a:t>
            </a:r>
            <a:r>
              <a:rPr lang="es-CL" baseline="0" dirty="0" smtClean="0"/>
              <a:t> dado el sistema del certificado digital y el código impreso en el documento es casi imposible falsificar materialmente un DTE.</a:t>
            </a:r>
            <a:endParaRPr lang="es-CL" dirty="0" smtClean="0"/>
          </a:p>
          <a:p>
            <a:endParaRPr lang="es-CL"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CL" sz="1200" b="1" i="0" u="none" strike="noStrike" kern="1200" cap="none" spc="0" normalizeH="0" baseline="0" noProof="0" dirty="0" smtClean="0">
                <a:ln>
                  <a:noFill/>
                </a:ln>
                <a:solidFill>
                  <a:prstClr val="black"/>
                </a:solidFill>
                <a:effectLst/>
                <a:uLnTx/>
                <a:uFillTx/>
                <a:latin typeface="+mn-lt"/>
              </a:rPr>
              <a:t>Posibles preguntas:</a:t>
            </a:r>
          </a:p>
          <a:p>
            <a:r>
              <a:rPr lang="es-CL" b="0" dirty="0" smtClean="0"/>
              <a:t>1. ¿Qué</a:t>
            </a:r>
            <a:r>
              <a:rPr lang="es-CL" b="0" baseline="0" dirty="0" smtClean="0"/>
              <a:t> es un </a:t>
            </a:r>
            <a:r>
              <a:rPr lang="es-CL" b="0" baseline="0" dirty="0" err="1" smtClean="0"/>
              <a:t>factoring</a:t>
            </a:r>
            <a:r>
              <a:rPr lang="es-CL" b="0" baseline="0" dirty="0" smtClean="0"/>
              <a:t>?. En palabras simples, una empresa que financia a la empresa adquiriendo el derecho de cobro de la factura. Para ello, entregando un monto menor del total de la factura.</a:t>
            </a:r>
          </a:p>
          <a:p>
            <a:r>
              <a:rPr lang="es-CL" baseline="0" dirty="0" smtClean="0"/>
              <a:t> </a:t>
            </a:r>
            <a:endParaRPr lang="es-CL" dirty="0"/>
          </a:p>
        </p:txBody>
      </p:sp>
      <p:sp>
        <p:nvSpPr>
          <p:cNvPr id="4" name="Marcador de número de diapositiva 3"/>
          <p:cNvSpPr>
            <a:spLocks noGrp="1"/>
          </p:cNvSpPr>
          <p:nvPr>
            <p:ph type="sldNum" sz="quarter" idx="10"/>
          </p:nvPr>
        </p:nvSpPr>
        <p:spPr/>
        <p:txBody>
          <a:bodyPr/>
          <a:lstStyle/>
          <a:p>
            <a:fld id="{6BCF1A37-9CC3-476A-AF31-908F62052D73}" type="slidenum">
              <a:rPr lang="es-CL" smtClean="0"/>
              <a:t>10</a:t>
            </a:fld>
            <a:endParaRPr lang="es-CL" dirty="0"/>
          </a:p>
        </p:txBody>
      </p:sp>
    </p:spTree>
    <p:extLst>
      <p:ext uri="{BB962C8B-B14F-4D97-AF65-F5344CB8AC3E}">
        <p14:creationId xmlns:p14="http://schemas.microsoft.com/office/powerpoint/2010/main" val="543342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smtClean="0"/>
          </a:p>
          <a:p>
            <a:r>
              <a:rPr lang="es-CL" b="1" dirty="0" smtClean="0"/>
              <a:t>Posibles preguntas:</a:t>
            </a:r>
          </a:p>
          <a:p>
            <a:r>
              <a:rPr lang="es-CL" b="0" dirty="0" smtClean="0"/>
              <a:t>1. ¿Para ambos sistemas se necesita certificado?: Si, para ambos.</a:t>
            </a:r>
          </a:p>
          <a:p>
            <a:r>
              <a:rPr lang="es-CL" b="0" dirty="0" smtClean="0"/>
              <a:t>2. ¿Cuál es gratuito?:</a:t>
            </a:r>
            <a:r>
              <a:rPr lang="es-CL" b="0" baseline="0" dirty="0" smtClean="0"/>
              <a:t> El sistema que ofrece el SII es gratuito y solo necesita adquirir un certificado digital. El de Mercado posee un costo que depende de cada empresa que desarrolla el software.</a:t>
            </a:r>
          </a:p>
          <a:p>
            <a:r>
              <a:rPr lang="es-CL" b="0" baseline="0" dirty="0" smtClean="0"/>
              <a:t>3. ¿Las facturas  quedan en mi PC, qué pasa si me lo roban?. Queda una copia de la factura en los servidores del SII, la cual se puede consultar. Es conveniente que el contribuyente tenga mecanismos de respaldo adicional de la información como discos duros externos.</a:t>
            </a:r>
          </a:p>
          <a:p>
            <a:endParaRPr lang="es-CL" b="1" dirty="0"/>
          </a:p>
        </p:txBody>
      </p:sp>
      <p:sp>
        <p:nvSpPr>
          <p:cNvPr id="4" name="Marcador de número de diapositiva 3"/>
          <p:cNvSpPr>
            <a:spLocks noGrp="1"/>
          </p:cNvSpPr>
          <p:nvPr>
            <p:ph type="sldNum" sz="quarter" idx="10"/>
          </p:nvPr>
        </p:nvSpPr>
        <p:spPr/>
        <p:txBody>
          <a:bodyPr/>
          <a:lstStyle/>
          <a:p>
            <a:fld id="{6BCF1A37-9CC3-476A-AF31-908F62052D73}" type="slidenum">
              <a:rPr lang="es-CL" smtClean="0"/>
              <a:t>11</a:t>
            </a:fld>
            <a:endParaRPr lang="es-CL" dirty="0"/>
          </a:p>
        </p:txBody>
      </p:sp>
    </p:spTree>
    <p:extLst>
      <p:ext uri="{BB962C8B-B14F-4D97-AF65-F5344CB8AC3E}">
        <p14:creationId xmlns:p14="http://schemas.microsoft.com/office/powerpoint/2010/main" val="65602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s-CL" sz="20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Qué debo considerar para elegir un software:</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s-CL"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CL" sz="1200" b="1" i="0" u="none" strike="noStrike" cap="none" normalizeH="0"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Ofrecida para contribuyentes con características especificadas en la Ley:</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CL" sz="1200" b="0" i="0" u="none" strike="noStrike" cap="none" normalizeH="0"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“El Servicio de Impuestos Internos deberá establecer y administrar en su sitio web una plataforma tecnológica para que los contribuyentes de difícil fiscalización o de escaso movimiento operacional o económico, las empresas de menor tamaño según se definen en la Ley 20.416 y demás contribuyentes que determine a su juicio exclusivo, emitan y reciban las facturas, y demás documentos señalados en la Ley…” </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CL" sz="1200" b="0" i="0" u="none" strike="noStrike" cap="none" normalizeH="0"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Esta plataforma corresponde al Sistema de Facturación Gratuito SII y cumple con todo lo establecido por la Ley.</a:t>
            </a:r>
          </a:p>
          <a:p>
            <a:endParaRPr lang="es-CL" dirty="0" smtClean="0"/>
          </a:p>
          <a:p>
            <a:r>
              <a:rPr lang="es-CL" b="1" dirty="0" smtClean="0"/>
              <a:t>Posibles Preguntas:</a:t>
            </a:r>
          </a:p>
          <a:p>
            <a:r>
              <a:rPr lang="es-CL" b="0" dirty="0" smtClean="0"/>
              <a:t>1. ¿Cuánto tarda</a:t>
            </a:r>
            <a:r>
              <a:rPr lang="es-CL" b="0" baseline="0" dirty="0" smtClean="0"/>
              <a:t> la certificación con software propio o de mercado?: a lo menos 3 semanas, dependiendo de la celeridad de la empresa que se certifica. Prontamente, se acortará el proceso de la certificación, sin embargo si la empresa tiene errores, el proceso igual se puede demorar.</a:t>
            </a:r>
          </a:p>
          <a:p>
            <a:r>
              <a:rPr lang="es-CL" b="0" baseline="0" dirty="0" smtClean="0"/>
              <a:t>2. ¿Con la nueva Ley se levantarán las restricciones en el sistema de Facturación Gratuito del SII?; Sí, se levantarán restricciones que actualmente tenga el sistema, de manera que lo pueda usar cualquier contribuyente que le sirva.</a:t>
            </a:r>
            <a:endParaRPr lang="es-CL" b="0" dirty="0"/>
          </a:p>
        </p:txBody>
      </p:sp>
      <p:sp>
        <p:nvSpPr>
          <p:cNvPr id="4" name="Marcador de número de diapositiva 3"/>
          <p:cNvSpPr>
            <a:spLocks noGrp="1"/>
          </p:cNvSpPr>
          <p:nvPr>
            <p:ph type="sldNum" sz="quarter" idx="10"/>
          </p:nvPr>
        </p:nvSpPr>
        <p:spPr/>
        <p:txBody>
          <a:bodyPr/>
          <a:lstStyle/>
          <a:p>
            <a:fld id="{6BCF1A37-9CC3-476A-AF31-908F62052D73}" type="slidenum">
              <a:rPr lang="es-CL" smtClean="0"/>
              <a:t>12</a:t>
            </a:fld>
            <a:endParaRPr lang="es-CL" dirty="0"/>
          </a:p>
        </p:txBody>
      </p:sp>
    </p:spTree>
    <p:extLst>
      <p:ext uri="{BB962C8B-B14F-4D97-AF65-F5344CB8AC3E}">
        <p14:creationId xmlns:p14="http://schemas.microsoft.com/office/powerpoint/2010/main" val="4077034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s-CL" sz="20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Qué debo considerar para elegir un software:</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s-CL"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s-ES"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El volumen de facturación mensual.</a:t>
            </a:r>
            <a:endParaRPr kumimoji="0" lang="es-CL"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s-ES"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Las características del  proceso de facturación: </a:t>
            </a:r>
          </a:p>
          <a:p>
            <a:pPr marL="742950" marR="0" lvl="1"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s-ES"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inmediata (en línea)</a:t>
            </a:r>
          </a:p>
          <a:p>
            <a:pPr marL="742950" marR="0" lvl="1"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s-ES"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mensual (masiva)</a:t>
            </a:r>
            <a:endParaRPr kumimoji="0" lang="es-CL"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s-ES"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La forma de despacho de factura (correo, personal, con mercadería, etc.).</a:t>
            </a:r>
            <a:endParaRPr kumimoji="0" lang="es-CL"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s-ES"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Qué servicio de conexión a Internet utiliza (banda ancha, enlace dedicado).</a:t>
            </a:r>
            <a:endParaRPr kumimoji="0" lang="es-CL"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s-ES"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Las aplicaciones que sostienen su facturación (software nacional, hecho a la medida, internacional, etc.)</a:t>
            </a:r>
            <a:endParaRPr kumimoji="0" lang="es-CL"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285750" lvl="0" indent="-285750" algn="just">
              <a:lnSpc>
                <a:spcPct val="150000"/>
              </a:lnSpc>
              <a:buFont typeface="Wingdings" pitchFamily="2" charset="2"/>
              <a:buChar char="Ø"/>
            </a:pPr>
            <a:r>
              <a:rPr lang="es-CL" dirty="0" smtClean="0">
                <a:latin typeface="Verdana" pitchFamily="34" charset="0"/>
                <a:ea typeface="Verdana" pitchFamily="34" charset="0"/>
                <a:cs typeface="Verdana" pitchFamily="34" charset="0"/>
              </a:rPr>
              <a:t>Que permita administrar folios</a:t>
            </a:r>
          </a:p>
          <a:p>
            <a:pPr marL="285750" lvl="0" indent="-285750" algn="just">
              <a:lnSpc>
                <a:spcPct val="150000"/>
              </a:lnSpc>
              <a:buFont typeface="Wingdings" pitchFamily="2" charset="2"/>
              <a:buChar char="Ø"/>
            </a:pPr>
            <a:r>
              <a:rPr lang="es-CL" dirty="0" smtClean="0">
                <a:latin typeface="Verdana" pitchFamily="34" charset="0"/>
                <a:ea typeface="Verdana" pitchFamily="34" charset="0"/>
                <a:cs typeface="Verdana" pitchFamily="34" charset="0"/>
              </a:rPr>
              <a:t>Que emita correctamente, al menos, los 5 documentos tributarios electrónicos exigidos por la Ley.</a:t>
            </a:r>
          </a:p>
          <a:p>
            <a:pPr marL="285750" lvl="0" indent="-285750" algn="just">
              <a:lnSpc>
                <a:spcPct val="150000"/>
              </a:lnSpc>
              <a:buFont typeface="Wingdings" pitchFamily="2" charset="2"/>
              <a:buChar char="Ø"/>
            </a:pPr>
            <a:r>
              <a:rPr lang="es-CL" dirty="0" smtClean="0">
                <a:latin typeface="Verdana" pitchFamily="34" charset="0"/>
                <a:ea typeface="Verdana" pitchFamily="34" charset="0"/>
                <a:cs typeface="Verdana" pitchFamily="34" charset="0"/>
              </a:rPr>
              <a:t>Que administre los envíos y respuestas de los documentos, tanto al SII como al contribuyente receptor.</a:t>
            </a:r>
          </a:p>
          <a:p>
            <a:pPr marL="285750" lvl="0" indent="-285750" algn="just">
              <a:lnSpc>
                <a:spcPct val="150000"/>
              </a:lnSpc>
              <a:buFont typeface="Wingdings" pitchFamily="2" charset="2"/>
              <a:buChar char="Ø"/>
            </a:pPr>
            <a:r>
              <a:rPr lang="es-CL" dirty="0" smtClean="0">
                <a:latin typeface="Verdana" pitchFamily="34" charset="0"/>
                <a:ea typeface="Verdana" pitchFamily="34" charset="0"/>
                <a:cs typeface="Verdana" pitchFamily="34" charset="0"/>
              </a:rPr>
              <a:t>Que emita el acuse de recibo.</a:t>
            </a:r>
          </a:p>
          <a:p>
            <a:pPr marL="285750" lvl="0" indent="-285750" algn="just">
              <a:lnSpc>
                <a:spcPct val="150000"/>
              </a:lnSpc>
              <a:buFont typeface="Wingdings" pitchFamily="2" charset="2"/>
              <a:buChar char="Ø"/>
            </a:pPr>
            <a:r>
              <a:rPr lang="es-ES" dirty="0" smtClean="0">
                <a:latin typeface="Verdana" pitchFamily="34" charset="0"/>
                <a:ea typeface="Verdana" pitchFamily="34" charset="0"/>
                <a:cs typeface="Verdana" pitchFamily="34" charset="0"/>
              </a:rPr>
              <a:t>Que genere la  “Información Electrónica de Compra y Ventas” (IECV) , libro de guías de despacho electrónicas y  el “Archivo Electrónico de Cesión”</a:t>
            </a:r>
          </a:p>
          <a:p>
            <a:pPr marL="285750" lvl="0" indent="-285750" algn="just">
              <a:lnSpc>
                <a:spcPct val="150000"/>
              </a:lnSpc>
              <a:buFont typeface="Wingdings" pitchFamily="2" charset="2"/>
              <a:buChar char="Ø"/>
            </a:pPr>
            <a:r>
              <a:rPr lang="es-ES" dirty="0" smtClean="0">
                <a:latin typeface="Verdana" pitchFamily="34" charset="0"/>
                <a:ea typeface="Verdana" pitchFamily="34" charset="0"/>
                <a:cs typeface="Verdana" pitchFamily="34" charset="0"/>
              </a:rPr>
              <a:t>Que genere “alertas” (“DTE” emitidos que no cuenten con una respuesta de envío o acuse de recibo, </a:t>
            </a:r>
            <a:r>
              <a:rPr lang="es-ES" dirty="0" err="1" smtClean="0">
                <a:latin typeface="Verdana" pitchFamily="34" charset="0"/>
                <a:ea typeface="Verdana" pitchFamily="34" charset="0"/>
                <a:cs typeface="Verdana" pitchFamily="34" charset="0"/>
              </a:rPr>
              <a:t>DTE’s</a:t>
            </a:r>
            <a:r>
              <a:rPr lang="es-ES" dirty="0" smtClean="0">
                <a:latin typeface="Verdana" pitchFamily="34" charset="0"/>
                <a:ea typeface="Verdana" pitchFamily="34" charset="0"/>
                <a:cs typeface="Verdana" pitchFamily="34" charset="0"/>
              </a:rPr>
              <a:t> enviados al SII no recibidos correctamente, validaciones de fechas,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200" b="1"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smtClean="0">
                <a:ln>
                  <a:noFill/>
                </a:ln>
                <a:solidFill>
                  <a:prstClr val="black"/>
                </a:solidFill>
                <a:effectLst/>
                <a:uLnTx/>
                <a:uFillTx/>
                <a:latin typeface="+mn-lt"/>
              </a:rPr>
              <a:t>Posibles Preguntas: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smtClean="0">
                <a:ln>
                  <a:noFill/>
                </a:ln>
                <a:solidFill>
                  <a:prstClr val="black"/>
                </a:solidFill>
                <a:effectLst/>
                <a:uLnTx/>
                <a:uFillTx/>
                <a:latin typeface="+mn-lt"/>
              </a:rPr>
              <a:t>1. ¿Cuánto se considera volumen bajo de emisión?. En el sistema de facturación SII se deben digitar las facturas de una en una.  El software de mercado puede imprimir muchas facturas a la vez.</a:t>
            </a:r>
            <a:endParaRPr lang="es-ES" b="0" dirty="0" smtClean="0">
              <a:latin typeface="Verdana" pitchFamily="34" charset="0"/>
              <a:ea typeface="Verdana" pitchFamily="34" charset="0"/>
              <a:cs typeface="Verdana" pitchFamily="34" charset="0"/>
            </a:endParaRPr>
          </a:p>
          <a:p>
            <a:pPr marL="285750" lvl="0" indent="-285750" algn="just">
              <a:lnSpc>
                <a:spcPct val="150000"/>
              </a:lnSpc>
              <a:buFont typeface="Wingdings" pitchFamily="2" charset="2"/>
              <a:buChar char="Ø"/>
            </a:pPr>
            <a:endParaRPr lang="es-CL" dirty="0" smtClean="0">
              <a:latin typeface="Verdana" pitchFamily="34" charset="0"/>
              <a:ea typeface="Verdana" pitchFamily="34" charset="0"/>
              <a:cs typeface="Verdana" pitchFamily="34" charset="0"/>
            </a:endParaRPr>
          </a:p>
          <a:p>
            <a:endParaRPr lang="es-CL" dirty="0"/>
          </a:p>
        </p:txBody>
      </p:sp>
      <p:sp>
        <p:nvSpPr>
          <p:cNvPr id="4" name="Marcador de número de diapositiva 3"/>
          <p:cNvSpPr>
            <a:spLocks noGrp="1"/>
          </p:cNvSpPr>
          <p:nvPr>
            <p:ph type="sldNum" sz="quarter" idx="10"/>
          </p:nvPr>
        </p:nvSpPr>
        <p:spPr/>
        <p:txBody>
          <a:bodyPr/>
          <a:lstStyle/>
          <a:p>
            <a:fld id="{6BCF1A37-9CC3-476A-AF31-908F62052D73}" type="slidenum">
              <a:rPr lang="es-CL" smtClean="0"/>
              <a:t>13</a:t>
            </a:fld>
            <a:endParaRPr lang="es-CL" dirty="0"/>
          </a:p>
        </p:txBody>
      </p:sp>
    </p:spTree>
    <p:extLst>
      <p:ext uri="{BB962C8B-B14F-4D97-AF65-F5344CB8AC3E}">
        <p14:creationId xmlns:p14="http://schemas.microsoft.com/office/powerpoint/2010/main" val="2966241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El </a:t>
            </a:r>
            <a:r>
              <a:rPr lang="es-CL" sz="2000" b="1" dirty="0" smtClean="0"/>
              <a:t>certificado digital </a:t>
            </a:r>
            <a:r>
              <a:rPr lang="es-CL" dirty="0" smtClean="0"/>
              <a:t>es, en palabras simples, el carnet de identidad virtual de cada persona. Este archivo electrónico, que puede ser transportado por correo electrónico o en un pendrive, entrega un nivel adicional de seguridad y privacidad al contribuyente en la realización de los trámites y transacciones por internet.</a:t>
            </a:r>
          </a:p>
          <a:p>
            <a:endParaRPr lang="es-CL" dirty="0" smtClean="0"/>
          </a:p>
          <a:p>
            <a:r>
              <a:rPr lang="es-CL" dirty="0" smtClean="0"/>
              <a:t>Para qué sirve?</a:t>
            </a:r>
          </a:p>
          <a:p>
            <a:r>
              <a:rPr lang="es-CL" dirty="0" smtClean="0"/>
              <a:t>Permite a los contribuyentes:</a:t>
            </a:r>
          </a:p>
          <a:p>
            <a:r>
              <a:rPr lang="es-CL" dirty="0" smtClean="0"/>
              <a:t>* Ingresar e inscribirse en uno de los dos sistemas de facturación electrónica.</a:t>
            </a:r>
          </a:p>
          <a:p>
            <a:r>
              <a:rPr lang="es-CL" dirty="0" smtClean="0"/>
              <a:t>* Realizar consultas, declaraciones y </a:t>
            </a:r>
            <a:r>
              <a:rPr lang="es-CL" dirty="0" err="1" smtClean="0"/>
              <a:t>rectificatorias</a:t>
            </a:r>
            <a:r>
              <a:rPr lang="es-CL" dirty="0" smtClean="0"/>
              <a:t> de manera segura y privada en el sitio web del SII.</a:t>
            </a:r>
          </a:p>
          <a:p>
            <a:r>
              <a:rPr lang="es-CL" dirty="0" smtClean="0"/>
              <a:t>* Firmar electrónicamente los documentos tributarios, dándoles mayor autenticidad.</a:t>
            </a:r>
          </a:p>
          <a:p>
            <a:r>
              <a:rPr lang="es-CL" dirty="0" smtClean="0"/>
              <a:t>* Realizar operaciones en otras organizaciones y empresas.</a:t>
            </a:r>
          </a:p>
          <a:p>
            <a:endParaRPr lang="es-CL" dirty="0" smtClean="0"/>
          </a:p>
          <a:p>
            <a:r>
              <a:rPr lang="es-CL" dirty="0" smtClean="0"/>
              <a:t>Cómo se consigue?</a:t>
            </a:r>
          </a:p>
          <a:p>
            <a:r>
              <a:rPr lang="es-CL" dirty="0" smtClean="0"/>
              <a:t>1. Usted puede comprar en el mercado un certificado a través de las empresas proveedoras de Certificados Digitales:</a:t>
            </a:r>
          </a:p>
          <a:p>
            <a:endParaRPr lang="es-CL" dirty="0" smtClean="0"/>
          </a:p>
          <a:p>
            <a:r>
              <a:rPr lang="es-CL" dirty="0" smtClean="0"/>
              <a:t>* Acepta.com</a:t>
            </a:r>
          </a:p>
          <a:p>
            <a:r>
              <a:rPr lang="es-CL" dirty="0" smtClean="0"/>
              <a:t>* E-</a:t>
            </a:r>
            <a:r>
              <a:rPr lang="es-CL" dirty="0" err="1" smtClean="0"/>
              <a:t>CertChile</a:t>
            </a:r>
            <a:endParaRPr lang="es-CL" dirty="0" smtClean="0"/>
          </a:p>
          <a:p>
            <a:r>
              <a:rPr lang="es-CL" dirty="0" smtClean="0"/>
              <a:t>* E-</a:t>
            </a:r>
            <a:r>
              <a:rPr lang="es-CL" dirty="0" err="1" smtClean="0"/>
              <a:t>Sign</a:t>
            </a:r>
            <a:endParaRPr lang="es-CL" dirty="0" smtClean="0"/>
          </a:p>
          <a:p>
            <a:r>
              <a:rPr lang="es-CL" dirty="0" smtClean="0"/>
              <a:t>* </a:t>
            </a:r>
            <a:r>
              <a:rPr lang="es-CL" dirty="0" err="1" smtClean="0"/>
              <a:t>Certinet</a:t>
            </a:r>
            <a:endParaRPr lang="es-CL" dirty="0" smtClean="0"/>
          </a:p>
          <a:p>
            <a:endParaRPr lang="es-CL" dirty="0" smtClean="0"/>
          </a:p>
          <a:p>
            <a:endParaRPr lang="es-CL" dirty="0"/>
          </a:p>
        </p:txBody>
      </p:sp>
      <p:sp>
        <p:nvSpPr>
          <p:cNvPr id="4" name="Marcador de número de diapositiva 3"/>
          <p:cNvSpPr>
            <a:spLocks noGrp="1"/>
          </p:cNvSpPr>
          <p:nvPr>
            <p:ph type="sldNum" sz="quarter" idx="10"/>
          </p:nvPr>
        </p:nvSpPr>
        <p:spPr/>
        <p:txBody>
          <a:bodyPr/>
          <a:lstStyle/>
          <a:p>
            <a:fld id="{6BCF1A37-9CC3-476A-AF31-908F62052D73}" type="slidenum">
              <a:rPr lang="es-CL" smtClean="0"/>
              <a:t>14</a:t>
            </a:fld>
            <a:endParaRPr lang="es-CL" dirty="0"/>
          </a:p>
        </p:txBody>
      </p:sp>
    </p:spTree>
    <p:extLst>
      <p:ext uri="{BB962C8B-B14F-4D97-AF65-F5344CB8AC3E}">
        <p14:creationId xmlns:p14="http://schemas.microsoft.com/office/powerpoint/2010/main" val="1673414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La configuración</a:t>
            </a:r>
            <a:r>
              <a:rPr lang="es-CL" baseline="0" dirty="0" smtClean="0"/>
              <a:t> del PC se realiza para cada navegador. En la pagina del SII aparece la guía de ayuda para cada navegador.</a:t>
            </a:r>
          </a:p>
          <a:p>
            <a:endParaRPr lang="es-CL" baseline="0" dirty="0" smtClean="0"/>
          </a:p>
          <a:p>
            <a:endParaRPr lang="es-CL" dirty="0"/>
          </a:p>
        </p:txBody>
      </p:sp>
      <p:sp>
        <p:nvSpPr>
          <p:cNvPr id="4" name="Marcador de número de diapositiva 3"/>
          <p:cNvSpPr>
            <a:spLocks noGrp="1"/>
          </p:cNvSpPr>
          <p:nvPr>
            <p:ph type="sldNum" sz="quarter" idx="10"/>
          </p:nvPr>
        </p:nvSpPr>
        <p:spPr/>
        <p:txBody>
          <a:bodyPr/>
          <a:lstStyle/>
          <a:p>
            <a:fld id="{6BCF1A37-9CC3-476A-AF31-908F62052D73}" type="slidenum">
              <a:rPr lang="es-CL" smtClean="0">
                <a:solidFill>
                  <a:prstClr val="black"/>
                </a:solidFill>
              </a:rPr>
              <a:pPr/>
              <a:t>15</a:t>
            </a:fld>
            <a:endParaRPr lang="es-CL" dirty="0">
              <a:solidFill>
                <a:prstClr val="black"/>
              </a:solidFill>
            </a:endParaRPr>
          </a:p>
        </p:txBody>
      </p:sp>
    </p:spTree>
    <p:extLst>
      <p:ext uri="{BB962C8B-B14F-4D97-AF65-F5344CB8AC3E}">
        <p14:creationId xmlns:p14="http://schemas.microsoft.com/office/powerpoint/2010/main" val="3251739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Actualmente puede emitir una FE bajo el sitio tradicional del SII con el </a:t>
            </a:r>
            <a:r>
              <a:rPr lang="es-CL" dirty="0" err="1" smtClean="0"/>
              <a:t>SmartPhone</a:t>
            </a:r>
            <a:r>
              <a:rPr lang="es-CL" dirty="0" smtClean="0"/>
              <a:t>, pero debe subir (cargar) su certificado digital en el sitio del SII.</a:t>
            </a:r>
          </a:p>
          <a:p>
            <a:r>
              <a:rPr lang="es-CL" dirty="0" smtClean="0"/>
              <a:t>A partir de julio habrá</a:t>
            </a:r>
            <a:r>
              <a:rPr lang="es-CL" baseline="0" dirty="0" smtClean="0"/>
              <a:t> un sistema especifico para emitir FE en el </a:t>
            </a:r>
            <a:r>
              <a:rPr lang="es-CL" baseline="0" dirty="0" err="1" smtClean="0"/>
              <a:t>SmartPhone</a:t>
            </a:r>
            <a:r>
              <a:rPr lang="es-CL" baseline="0" dirty="0" smtClean="0"/>
              <a:t>, pero debe alojar su certificado digital en el sitio del SII.</a:t>
            </a:r>
          </a:p>
          <a:p>
            <a:endParaRPr lang="es-C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smtClean="0">
                <a:ln>
                  <a:noFill/>
                </a:ln>
                <a:solidFill>
                  <a:prstClr val="black"/>
                </a:solidFill>
                <a:effectLst/>
                <a:uLnTx/>
                <a:uFillTx/>
                <a:latin typeface="+mn-lt"/>
              </a:rPr>
              <a:t>Posibles Preguntas:</a:t>
            </a:r>
          </a:p>
          <a:p>
            <a:r>
              <a:rPr lang="es-CL" b="0" dirty="0" smtClean="0"/>
              <a:t>1. ¿Me explicarán</a:t>
            </a:r>
            <a:r>
              <a:rPr lang="es-CL" b="0" baseline="0" dirty="0" smtClean="0"/>
              <a:t> en la pagina como cargar el certificado en el SII?: si, en la pagina del SII se disponen todas las ayudas para que pueda cargar su certificado digital.</a:t>
            </a:r>
          </a:p>
          <a:p>
            <a:r>
              <a:rPr lang="es-CL" b="0" baseline="0" dirty="0" smtClean="0"/>
              <a:t>2. ¿Me cobrarán por cargar el certificado en el SII?. No, el SII no cobra por sus servicios.</a:t>
            </a:r>
          </a:p>
          <a:p>
            <a:endParaRPr lang="es-CL" b="1" baseline="0" dirty="0" smtClean="0"/>
          </a:p>
          <a:p>
            <a:endParaRPr lang="es-CL" dirty="0"/>
          </a:p>
        </p:txBody>
      </p:sp>
      <p:sp>
        <p:nvSpPr>
          <p:cNvPr id="4" name="Marcador de número de diapositiva 3"/>
          <p:cNvSpPr>
            <a:spLocks noGrp="1"/>
          </p:cNvSpPr>
          <p:nvPr>
            <p:ph type="sldNum" sz="quarter" idx="10"/>
          </p:nvPr>
        </p:nvSpPr>
        <p:spPr/>
        <p:txBody>
          <a:bodyPr/>
          <a:lstStyle/>
          <a:p>
            <a:fld id="{6BCF1A37-9CC3-476A-AF31-908F62052D73}" type="slidenum">
              <a:rPr lang="es-CL" smtClean="0">
                <a:solidFill>
                  <a:prstClr val="black"/>
                </a:solidFill>
              </a:rPr>
              <a:pPr/>
              <a:t>16</a:t>
            </a:fld>
            <a:endParaRPr lang="es-CL" dirty="0">
              <a:solidFill>
                <a:prstClr val="black"/>
              </a:solidFill>
            </a:endParaRPr>
          </a:p>
        </p:txBody>
      </p:sp>
    </p:spTree>
    <p:extLst>
      <p:ext uri="{BB962C8B-B14F-4D97-AF65-F5344CB8AC3E}">
        <p14:creationId xmlns:p14="http://schemas.microsoft.com/office/powerpoint/2010/main" val="2637114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2000" dirty="0" smtClean="0"/>
              <a:t>La nómina es permanentemente actualizada.</a:t>
            </a:r>
          </a:p>
          <a:p>
            <a:r>
              <a:rPr lang="es-CL" sz="2000" dirty="0" smtClean="0"/>
              <a:t>En la</a:t>
            </a:r>
            <a:r>
              <a:rPr lang="es-CL" sz="2000" baseline="0" dirty="0" smtClean="0"/>
              <a:t> presentación se presentan las empresas que producen el software a la medida y los que lo hacen vía </a:t>
            </a:r>
            <a:r>
              <a:rPr lang="es-CL" sz="2000" b="1" baseline="0" dirty="0" err="1" smtClean="0"/>
              <a:t>fast</a:t>
            </a:r>
            <a:r>
              <a:rPr lang="es-CL" sz="2000" b="1" baseline="0" dirty="0" smtClean="0"/>
              <a:t> </a:t>
            </a:r>
            <a:r>
              <a:rPr lang="es-CL" sz="2000" b="1" baseline="0" dirty="0" err="1" smtClean="0"/>
              <a:t>track</a:t>
            </a:r>
            <a:r>
              <a:rPr lang="es-CL" sz="2000" b="1" baseline="0" dirty="0" smtClean="0"/>
              <a:t> </a:t>
            </a:r>
            <a:r>
              <a:rPr lang="es-CL" sz="2000" baseline="0" dirty="0" smtClean="0"/>
              <a:t>(método más ágil pues los </a:t>
            </a:r>
            <a:r>
              <a:rPr lang="es-CL" sz="2000" dirty="0" smtClean="0"/>
              <a:t>proveedores ya tienen acreditados sus “software base” ante el SII, por lo tanto la incorporación y autorización es más expedita).   </a:t>
            </a:r>
          </a:p>
          <a:p>
            <a:endParaRPr lang="es-CL" sz="2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smtClean="0">
                <a:ln>
                  <a:noFill/>
                </a:ln>
                <a:solidFill>
                  <a:prstClr val="black"/>
                </a:solidFill>
                <a:effectLst/>
                <a:uLnTx/>
                <a:uFillTx/>
                <a:latin typeface="+mn-lt"/>
              </a:rPr>
              <a:t>Posibles Preguntas: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smtClean="0">
                <a:ln>
                  <a:noFill/>
                </a:ln>
                <a:solidFill>
                  <a:prstClr val="black"/>
                </a:solidFill>
                <a:effectLst/>
                <a:uLnTx/>
                <a:uFillTx/>
                <a:latin typeface="+mn-lt"/>
              </a:rPr>
              <a:t>1. ¿Cuánto</a:t>
            </a:r>
            <a:r>
              <a:rPr lang="es-CL" sz="2000" b="0" dirty="0" smtClean="0"/>
              <a:t> cobran</a:t>
            </a:r>
            <a:r>
              <a:rPr lang="es-CL" sz="2000" b="0" baseline="0" dirty="0" smtClean="0"/>
              <a:t> las empresas por hacer un software?. Depende cada empresa, pero algunas cobran por cada DTE emitido, otras por cantidad, por rango, etc. Otras cobran adicionales por cada nueva operación que se haga.</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2000" b="0" baseline="0" dirty="0" smtClean="0"/>
              <a:t>Un software a la medida de la empresa, podría ir desde los 7 millones aproximadamente.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L" sz="2000" dirty="0" smtClean="0"/>
          </a:p>
        </p:txBody>
      </p:sp>
      <p:sp>
        <p:nvSpPr>
          <p:cNvPr id="4" name="Marcador de número de diapositiva 3"/>
          <p:cNvSpPr>
            <a:spLocks noGrp="1"/>
          </p:cNvSpPr>
          <p:nvPr>
            <p:ph type="sldNum" sz="quarter" idx="10"/>
          </p:nvPr>
        </p:nvSpPr>
        <p:spPr/>
        <p:txBody>
          <a:bodyPr/>
          <a:lstStyle/>
          <a:p>
            <a:fld id="{6BCF1A37-9CC3-476A-AF31-908F62052D73}" type="slidenum">
              <a:rPr lang="es-CL" smtClean="0"/>
              <a:t>17</a:t>
            </a:fld>
            <a:endParaRPr lang="es-CL" dirty="0"/>
          </a:p>
        </p:txBody>
      </p:sp>
    </p:spTree>
    <p:extLst>
      <p:ext uri="{BB962C8B-B14F-4D97-AF65-F5344CB8AC3E}">
        <p14:creationId xmlns:p14="http://schemas.microsoft.com/office/powerpoint/2010/main" val="1329296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BCF1A37-9CC3-476A-AF31-908F62052D73}" type="slidenum">
              <a:rPr lang="es-CL" smtClean="0"/>
              <a:t>18</a:t>
            </a:fld>
            <a:endParaRPr lang="es-CL" dirty="0"/>
          </a:p>
        </p:txBody>
      </p:sp>
    </p:spTree>
    <p:extLst>
      <p:ext uri="{BB962C8B-B14F-4D97-AF65-F5344CB8AC3E}">
        <p14:creationId xmlns:p14="http://schemas.microsoft.com/office/powerpoint/2010/main" val="2015712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Situación Actual de la Factura Electrónica</a:t>
            </a:r>
          </a:p>
          <a:p>
            <a:endParaRPr lang="es-CL" dirty="0" smtClean="0"/>
          </a:p>
          <a:p>
            <a:r>
              <a:rPr lang="es-CL" dirty="0" smtClean="0"/>
              <a:t>Esta</a:t>
            </a:r>
            <a:r>
              <a:rPr lang="es-CL" baseline="0" dirty="0" smtClean="0"/>
              <a:t> información apunta a que el sistema es bueno, que en 10 años de aplicación ha ido siempre en aumento y a plena satisfacción.</a:t>
            </a:r>
            <a:endParaRPr lang="es-CL" dirty="0"/>
          </a:p>
        </p:txBody>
      </p:sp>
      <p:sp>
        <p:nvSpPr>
          <p:cNvPr id="4" name="Marcador de número de diapositiva 3"/>
          <p:cNvSpPr>
            <a:spLocks noGrp="1"/>
          </p:cNvSpPr>
          <p:nvPr>
            <p:ph type="sldNum" sz="quarter" idx="10"/>
          </p:nvPr>
        </p:nvSpPr>
        <p:spPr/>
        <p:txBody>
          <a:bodyPr/>
          <a:lstStyle/>
          <a:p>
            <a:fld id="{6BCF1A37-9CC3-476A-AF31-908F62052D73}" type="slidenum">
              <a:rPr lang="es-CL" smtClean="0"/>
              <a:t>19</a:t>
            </a:fld>
            <a:endParaRPr lang="es-CL" dirty="0"/>
          </a:p>
        </p:txBody>
      </p:sp>
    </p:spTree>
    <p:extLst>
      <p:ext uri="{BB962C8B-B14F-4D97-AF65-F5344CB8AC3E}">
        <p14:creationId xmlns:p14="http://schemas.microsoft.com/office/powerpoint/2010/main" val="271270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La ley exige a los contribuyentes el uso universal de factura electrónica, en reemplazo de la emisión de documentos físicos, dotándose al Servicio de Impuestos Internos de la facultad de autorizar en casos calificados y por un plazo definido en la ley, el uso de la factura en soporte papel.  Con dicha finalidad, se modificó el Código Tributario y la Ley sobre Impuesto a las Ventas y Servicios.</a:t>
            </a:r>
          </a:p>
          <a:p>
            <a:endParaRPr lang="es-CL" dirty="0" smtClean="0"/>
          </a:p>
          <a:p>
            <a:r>
              <a:rPr lang="es-CL" dirty="0" smtClean="0"/>
              <a:t>Se modificó la Ley sobre Impuesto a las Ventas y Servicios, contenida en el decreto ley N° 825, de 1974: </a:t>
            </a:r>
          </a:p>
          <a:p>
            <a:r>
              <a:rPr lang="es-CL" dirty="0" smtClean="0"/>
              <a:t> * Se reemplaza el artículo 54, indicando que las facturas, facturas de compra, liquidaciones facturas, y notas de débito y crédito, se</a:t>
            </a:r>
            <a:r>
              <a:rPr lang="es-CL" baseline="0" dirty="0" smtClean="0"/>
              <a:t> deberán emitir exclusivamente de forma electrónica.</a:t>
            </a:r>
          </a:p>
          <a:p>
            <a:endParaRPr lang="es-CL" dirty="0" smtClean="0"/>
          </a:p>
          <a:p>
            <a:r>
              <a:rPr lang="es-CL" dirty="0" smtClean="0"/>
              <a:t>Documentos que la ley obligaría a emitir en formato electrónico:</a:t>
            </a:r>
          </a:p>
          <a:p>
            <a:r>
              <a:rPr lang="es-CL" dirty="0" smtClean="0"/>
              <a:t>* Facturas</a:t>
            </a:r>
          </a:p>
          <a:p>
            <a:r>
              <a:rPr lang="es-CL" dirty="0" smtClean="0"/>
              <a:t>* Facturas de compra</a:t>
            </a:r>
          </a:p>
          <a:p>
            <a:r>
              <a:rPr lang="es-CL" dirty="0" smtClean="0"/>
              <a:t>* Liquidaciones facturas</a:t>
            </a:r>
          </a:p>
          <a:p>
            <a:r>
              <a:rPr lang="es-CL" dirty="0" smtClean="0"/>
              <a:t>* Notas de débito </a:t>
            </a:r>
          </a:p>
          <a:p>
            <a:r>
              <a:rPr lang="es-CL" dirty="0" smtClean="0"/>
              <a:t>* Notas de crédito</a:t>
            </a:r>
          </a:p>
          <a:p>
            <a:endParaRPr lang="es-CL" dirty="0" smtClean="0"/>
          </a:p>
          <a:p>
            <a:r>
              <a:rPr lang="es-CL" dirty="0" smtClean="0"/>
              <a:t>Resaltar que: </a:t>
            </a:r>
            <a:r>
              <a:rPr lang="es-CL" b="1" dirty="0" smtClean="0"/>
              <a:t>Las guías</a:t>
            </a:r>
            <a:r>
              <a:rPr lang="es-CL" b="1" baseline="0" dirty="0" smtClean="0"/>
              <a:t> de despacho </a:t>
            </a:r>
            <a:r>
              <a:rPr lang="es-CL" baseline="0" dirty="0" smtClean="0"/>
              <a:t>no son obligatoria emitirlas electrónicamente.</a:t>
            </a:r>
            <a:endParaRPr lang="es-CL" dirty="0" smtClean="0"/>
          </a:p>
          <a:p>
            <a:endParaRPr lang="es-CL" dirty="0" smtClean="0"/>
          </a:p>
          <a:p>
            <a:r>
              <a:rPr lang="es-CL" b="1" dirty="0" smtClean="0"/>
              <a:t>Todos los facturadores</a:t>
            </a:r>
            <a:r>
              <a:rPr lang="es-CL" b="1" baseline="0" dirty="0" smtClean="0"/>
              <a:t> electrónicos deben </a:t>
            </a:r>
            <a:r>
              <a:rPr lang="es-CL" b="1" dirty="0" smtClean="0"/>
              <a:t>enviar mensualmente al SII la información del Libro de Compra y Venta (IECV)</a:t>
            </a:r>
          </a:p>
          <a:p>
            <a:endParaRPr lang="es-CL" b="1" dirty="0" smtClean="0"/>
          </a:p>
          <a:p>
            <a:r>
              <a:rPr lang="es-CL" b="1" dirty="0" smtClean="0"/>
              <a:t>Posibles</a:t>
            </a:r>
            <a:r>
              <a:rPr lang="es-CL" b="1" baseline="0" dirty="0" smtClean="0"/>
              <a:t> consultas: </a:t>
            </a:r>
          </a:p>
          <a:p>
            <a:pPr marL="0" marR="0" indent="0" algn="l" defTabSz="914400" rtl="0" eaLnBrk="1" fontAlgn="auto" latinLnBrk="0" hangingPunct="1">
              <a:lnSpc>
                <a:spcPct val="100000"/>
              </a:lnSpc>
              <a:spcBef>
                <a:spcPts val="0"/>
              </a:spcBef>
              <a:spcAft>
                <a:spcPts val="0"/>
              </a:spcAft>
              <a:buClrTx/>
              <a:buSzTx/>
              <a:buFontTx/>
              <a:buNone/>
              <a:tabLst/>
              <a:defRPr/>
            </a:pPr>
            <a:r>
              <a:rPr lang="es-CL" b="0" baseline="0" dirty="0" smtClean="0"/>
              <a:t>1. ¿Que pasará con la factura exenta?. Se esta esperando el pronunciamiento oficial del SII, pero según una interpretación inicial estaría incluida (consulta efectuada a Subdirección Normativa).</a:t>
            </a:r>
          </a:p>
          <a:p>
            <a:r>
              <a:rPr lang="es-CL" b="0" baseline="0" dirty="0" smtClean="0"/>
              <a:t>2. ¿Es necesario certificar los 5 documentos?. Se debe contar, al menos, con el set mínimo (FE, NC y ND) si necesita emitir Factura de Compra o liquidación factura, estos deben ser electrónicos.</a:t>
            </a:r>
          </a:p>
          <a:p>
            <a:r>
              <a:rPr lang="es-CL" b="0" baseline="0" dirty="0" smtClean="0"/>
              <a:t>3. ¿Si empiezo a emitir FE, debo partir desde la última en papel?. No, son documentos distintos, por ello, folios independientes.</a:t>
            </a:r>
          </a:p>
          <a:p>
            <a:r>
              <a:rPr lang="es-CL" b="0" baseline="0" dirty="0" smtClean="0"/>
              <a:t>4. ¿Qué plazo tengo para dar el acuse de recibo? Cuánto tiempo tengo para usar el crédito fiscal? Tengo que dar acuse de recibo para los servicios? Se esta esperando el pronunciamiento oficial del SII (consulta efectuada a Subdirección Normativa). Según interpretación inicial, se debe dar acuse de recibo a los servicios. El acuse no es necesario, cuando se emite la factura previo a la entrega del bien o recepción del servicio.</a:t>
            </a:r>
          </a:p>
          <a:p>
            <a:endParaRPr lang="es-CL" b="1" dirty="0"/>
          </a:p>
        </p:txBody>
      </p:sp>
      <p:sp>
        <p:nvSpPr>
          <p:cNvPr id="4" name="Marcador de número de diapositiva 3"/>
          <p:cNvSpPr>
            <a:spLocks noGrp="1"/>
          </p:cNvSpPr>
          <p:nvPr>
            <p:ph type="sldNum" sz="quarter" idx="10"/>
          </p:nvPr>
        </p:nvSpPr>
        <p:spPr/>
        <p:txBody>
          <a:bodyPr/>
          <a:lstStyle/>
          <a:p>
            <a:fld id="{6BCF1A37-9CC3-476A-AF31-908F62052D73}" type="slidenum">
              <a:rPr lang="es-CL" smtClean="0"/>
              <a:t>2</a:t>
            </a:fld>
            <a:endParaRPr lang="es-CL" dirty="0"/>
          </a:p>
        </p:txBody>
      </p:sp>
    </p:spTree>
    <p:extLst>
      <p:ext uri="{BB962C8B-B14F-4D97-AF65-F5344CB8AC3E}">
        <p14:creationId xmlns:p14="http://schemas.microsoft.com/office/powerpoint/2010/main" val="587228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Algunos Resultados de la Encuesta de Percepción de Factura Electrónica</a:t>
            </a:r>
          </a:p>
          <a:p>
            <a:r>
              <a:rPr lang="es-CL" dirty="0" smtClean="0"/>
              <a:t>Realizada por el SII en el 2012.</a:t>
            </a:r>
          </a:p>
          <a:p>
            <a:endParaRPr lang="es-CL" dirty="0" smtClean="0"/>
          </a:p>
          <a:p>
            <a:r>
              <a:rPr lang="es-CL" dirty="0" smtClean="0"/>
              <a:t>Si bien la empresas deben invertir</a:t>
            </a:r>
            <a:r>
              <a:rPr lang="es-CL" baseline="0" dirty="0" smtClean="0"/>
              <a:t> tiempo en la incorporación a la empresa, y capacitarse en los sistemas: cuando se está en operación y emitiendo FE, los contribuyentes manifiestan una alta satisfacción sobre el uso y beneficios de esta herramienta, sobre el 80% de satisfacción.</a:t>
            </a:r>
          </a:p>
          <a:p>
            <a:endParaRPr lang="es-CL" baseline="0" dirty="0" smtClean="0"/>
          </a:p>
          <a:p>
            <a:r>
              <a:rPr lang="es-CL" baseline="0" dirty="0" smtClean="0"/>
              <a:t>La FE es un instrumento que permite que la empresa ordene sus procesos y sistemas contables. Las empresas grandes lo integran con otros sistemas informáticos de gestión.</a:t>
            </a:r>
          </a:p>
          <a:p>
            <a:endParaRPr lang="es-CL" baseline="0" dirty="0" smtClean="0"/>
          </a:p>
        </p:txBody>
      </p:sp>
      <p:sp>
        <p:nvSpPr>
          <p:cNvPr id="4" name="Marcador de número de diapositiva 3"/>
          <p:cNvSpPr>
            <a:spLocks noGrp="1"/>
          </p:cNvSpPr>
          <p:nvPr>
            <p:ph type="sldNum" sz="quarter" idx="10"/>
          </p:nvPr>
        </p:nvSpPr>
        <p:spPr/>
        <p:txBody>
          <a:bodyPr/>
          <a:lstStyle/>
          <a:p>
            <a:fld id="{6BCF1A37-9CC3-476A-AF31-908F62052D73}" type="slidenum">
              <a:rPr lang="es-CL" smtClean="0"/>
              <a:t>20</a:t>
            </a:fld>
            <a:endParaRPr lang="es-CL" dirty="0"/>
          </a:p>
        </p:txBody>
      </p:sp>
    </p:spTree>
    <p:extLst>
      <p:ext uri="{BB962C8B-B14F-4D97-AF65-F5344CB8AC3E}">
        <p14:creationId xmlns:p14="http://schemas.microsoft.com/office/powerpoint/2010/main" val="4087204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Se muestra la inscripción:</a:t>
            </a:r>
          </a:p>
          <a:p>
            <a:r>
              <a:rPr lang="es-CL" dirty="0" smtClean="0"/>
              <a:t>Pagina SII, barra</a:t>
            </a:r>
            <a:r>
              <a:rPr lang="es-CL" baseline="0" dirty="0" smtClean="0"/>
              <a:t> “Factura Electrónica”.</a:t>
            </a:r>
          </a:p>
          <a:p>
            <a:endParaRPr lang="es-CL" baseline="0" dirty="0" smtClean="0"/>
          </a:p>
          <a:p>
            <a:r>
              <a:rPr lang="es-CL" baseline="0" dirty="0" smtClean="0"/>
              <a:t>Se aprecian los dos sistemas.</a:t>
            </a:r>
          </a:p>
          <a:p>
            <a:r>
              <a:rPr lang="es-CL" baseline="0" dirty="0" smtClean="0"/>
              <a:t>El de la columna izquierda es el “Sistema Facturación Gratuito del SII”.</a:t>
            </a:r>
            <a:endParaRPr lang="es-CL" dirty="0"/>
          </a:p>
        </p:txBody>
      </p:sp>
      <p:sp>
        <p:nvSpPr>
          <p:cNvPr id="4" name="Marcador de número de diapositiva 3"/>
          <p:cNvSpPr>
            <a:spLocks noGrp="1"/>
          </p:cNvSpPr>
          <p:nvPr>
            <p:ph type="sldNum" sz="quarter" idx="10"/>
          </p:nvPr>
        </p:nvSpPr>
        <p:spPr/>
        <p:txBody>
          <a:bodyPr/>
          <a:lstStyle/>
          <a:p>
            <a:fld id="{6BCF1A37-9CC3-476A-AF31-908F62052D73}" type="slidenum">
              <a:rPr lang="es-CL" smtClean="0">
                <a:solidFill>
                  <a:prstClr val="black"/>
                </a:solidFill>
              </a:rPr>
              <a:pPr/>
              <a:t>21</a:t>
            </a:fld>
            <a:endParaRPr lang="es-CL" dirty="0">
              <a:solidFill>
                <a:prstClr val="black"/>
              </a:solidFill>
            </a:endParaRPr>
          </a:p>
        </p:txBody>
      </p:sp>
    </p:spTree>
    <p:extLst>
      <p:ext uri="{BB962C8B-B14F-4D97-AF65-F5344CB8AC3E}">
        <p14:creationId xmlns:p14="http://schemas.microsoft.com/office/powerpoint/2010/main" val="3373263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Se aprecian los 4 pasos para ser facturador del sistema gratuito del SII</a:t>
            </a:r>
          </a:p>
          <a:p>
            <a:endParaRPr lang="es-CL" dirty="0" smtClean="0"/>
          </a:p>
          <a:p>
            <a:r>
              <a:rPr lang="es-CL" dirty="0" smtClean="0"/>
              <a:t>1.- Verificar factibilidad, sin certificado</a:t>
            </a:r>
            <a:r>
              <a:rPr lang="es-CL" baseline="0" dirty="0" smtClean="0"/>
              <a:t> digital. Si califica se compra el certificado digital.</a:t>
            </a:r>
          </a:p>
          <a:p>
            <a:r>
              <a:rPr lang="es-CL" baseline="0" dirty="0" smtClean="0"/>
              <a:t>2.- Instale el certificado. Siga los pasos indicados.</a:t>
            </a:r>
          </a:p>
          <a:p>
            <a:r>
              <a:rPr lang="es-CL" baseline="0" dirty="0" smtClean="0"/>
              <a:t>3.- Inscríbase en el sistema gratuito del SII.</a:t>
            </a:r>
          </a:p>
          <a:p>
            <a:r>
              <a:rPr lang="es-CL" baseline="0" dirty="0" smtClean="0"/>
              <a:t>4.- Configure su PC.</a:t>
            </a:r>
          </a:p>
          <a:p>
            <a:r>
              <a:rPr lang="es-CL" baseline="0" dirty="0" smtClean="0"/>
              <a:t>Debe tener la precaución de registrar un correo que solo use para factura y no mezclar con otras temáticas.</a:t>
            </a:r>
          </a:p>
          <a:p>
            <a:endParaRPr lang="es-CL" baseline="0" dirty="0" smtClean="0"/>
          </a:p>
          <a:p>
            <a:r>
              <a:rPr lang="es-CL" b="1" baseline="0" dirty="0" smtClean="0"/>
              <a:t>Posibles Preguntas:</a:t>
            </a:r>
          </a:p>
          <a:p>
            <a:r>
              <a:rPr lang="es-CL" b="0" baseline="0" dirty="0" smtClean="0"/>
              <a:t>1. ¿Dónde quedan las factura emitidas?: En el servidor del SII</a:t>
            </a:r>
          </a:p>
          <a:p>
            <a:r>
              <a:rPr lang="es-CL" b="0" baseline="0" dirty="0" smtClean="0"/>
              <a:t>2. Cuánto demoro en emitir?: desde que se inscribe puede emitir inmediatamente</a:t>
            </a:r>
          </a:p>
          <a:p>
            <a:r>
              <a:rPr lang="es-CL" b="0" baseline="0" dirty="0" smtClean="0"/>
              <a:t>3. ¿Puedo emitir facturas en otro lugar?, puede llevar su certificado digital a otro PC y emitir desde ese lugar. Tenga la precaución de eliminar el certificado en el PC. Podrá cargar su certificado digital en el Servicio, y así no tiene que instalarlo en cada computador que ocupe. Asimismo, puede emitir desde un </a:t>
            </a:r>
            <a:r>
              <a:rPr lang="es-CL" b="0" baseline="0" dirty="0" err="1" smtClean="0"/>
              <a:t>smartphone</a:t>
            </a:r>
            <a:r>
              <a:rPr lang="es-CL" b="0" baseline="0" dirty="0" smtClean="0"/>
              <a:t>.</a:t>
            </a:r>
          </a:p>
          <a:p>
            <a:r>
              <a:rPr lang="es-CL" b="0" baseline="0" dirty="0" smtClean="0"/>
              <a:t>4. ¿Cuántas facturas emito al mes?: depende de su actividad comercial y no hay restricciones del numero. </a:t>
            </a:r>
          </a:p>
          <a:p>
            <a:r>
              <a:rPr lang="es-CL" b="0" baseline="0" dirty="0" smtClean="0"/>
              <a:t>5. ¿Debo generar “libros”?: efectivamente, debe remitir sus “libros electrónicos” denominados IECV, al SII, hasta el ultimo día del mes siguiente.</a:t>
            </a:r>
          </a:p>
          <a:p>
            <a:r>
              <a:rPr lang="es-CL" b="0" baseline="0" dirty="0" smtClean="0"/>
              <a:t>6. ¿Con esto ya no necesito al contador?. No, el contador es necesario para apoyar su gestión tributaria.</a:t>
            </a:r>
          </a:p>
          <a:p>
            <a:endParaRPr lang="es-CL" b="1" baseline="0" dirty="0" smtClean="0"/>
          </a:p>
          <a:p>
            <a:endParaRPr lang="es-CL" b="1" baseline="0" dirty="0" smtClean="0"/>
          </a:p>
          <a:p>
            <a:endParaRPr lang="es-CL" baseline="0" dirty="0" smtClean="0"/>
          </a:p>
          <a:p>
            <a:endParaRPr lang="es-CL" baseline="0" dirty="0" smtClean="0"/>
          </a:p>
          <a:p>
            <a:endParaRPr lang="es-CL" dirty="0"/>
          </a:p>
        </p:txBody>
      </p:sp>
      <p:sp>
        <p:nvSpPr>
          <p:cNvPr id="4" name="Marcador de número de diapositiva 3"/>
          <p:cNvSpPr>
            <a:spLocks noGrp="1"/>
          </p:cNvSpPr>
          <p:nvPr>
            <p:ph type="sldNum" sz="quarter" idx="10"/>
          </p:nvPr>
        </p:nvSpPr>
        <p:spPr/>
        <p:txBody>
          <a:bodyPr/>
          <a:lstStyle/>
          <a:p>
            <a:fld id="{6BCF1A37-9CC3-476A-AF31-908F62052D73}" type="slidenum">
              <a:rPr lang="es-CL" smtClean="0">
                <a:solidFill>
                  <a:prstClr val="black"/>
                </a:solidFill>
              </a:rPr>
              <a:pPr/>
              <a:t>22</a:t>
            </a:fld>
            <a:endParaRPr lang="es-CL" dirty="0">
              <a:solidFill>
                <a:prstClr val="black"/>
              </a:solidFill>
            </a:endParaRPr>
          </a:p>
        </p:txBody>
      </p:sp>
    </p:spTree>
    <p:extLst>
      <p:ext uri="{BB962C8B-B14F-4D97-AF65-F5344CB8AC3E}">
        <p14:creationId xmlns:p14="http://schemas.microsoft.com/office/powerpoint/2010/main" val="4192169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BCF1A37-9CC3-476A-AF31-908F62052D73}" type="slidenum">
              <a:rPr lang="es-CL" smtClean="0"/>
              <a:t>23</a:t>
            </a:fld>
            <a:endParaRPr lang="es-CL" dirty="0"/>
          </a:p>
        </p:txBody>
      </p:sp>
    </p:spTree>
    <p:extLst>
      <p:ext uri="{BB962C8B-B14F-4D97-AF65-F5344CB8AC3E}">
        <p14:creationId xmlns:p14="http://schemas.microsoft.com/office/powerpoint/2010/main" val="230690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b="1" dirty="0" smtClean="0"/>
              <a:t>Las excepciones</a:t>
            </a:r>
            <a:r>
              <a:rPr lang="es-CL" b="1" baseline="0" dirty="0" smtClean="0"/>
              <a:t> que señala la Ley en Art. 54:</a:t>
            </a:r>
          </a:p>
          <a:p>
            <a:endParaRPr lang="es-CL" b="1" baseline="0" dirty="0" smtClean="0"/>
          </a:p>
          <a:p>
            <a:r>
              <a:rPr lang="es-CL" sz="1200" b="1" dirty="0" smtClean="0">
                <a:ln>
                  <a:solidFill>
                    <a:srgbClr val="0066FF"/>
                  </a:solidFill>
                </a:ln>
                <a:solidFill>
                  <a:schemeClr val="bg1"/>
                </a:solidFill>
                <a:latin typeface="Berlin Sans FB Demi" panose="020E0802020502020306" pitchFamily="34" charset="0"/>
              </a:rPr>
              <a:t>* Sin cobertura de Internet</a:t>
            </a:r>
          </a:p>
          <a:p>
            <a:r>
              <a:rPr lang="es-CL" sz="1200" b="1" dirty="0" smtClean="0">
                <a:ln>
                  <a:solidFill>
                    <a:srgbClr val="0066FF"/>
                  </a:solidFill>
                </a:ln>
                <a:solidFill>
                  <a:schemeClr val="bg1"/>
                </a:solidFill>
                <a:latin typeface="Berlin Sans FB Demi" panose="020E0802020502020306" pitchFamily="34" charset="0"/>
              </a:rPr>
              <a:t>* Sin acceso a energía eléctrica</a:t>
            </a:r>
          </a:p>
          <a:p>
            <a:pPr marL="0" indent="0">
              <a:buFont typeface="Arial" panose="020B0604020202020204" pitchFamily="34" charset="0"/>
              <a:buNone/>
            </a:pPr>
            <a:r>
              <a:rPr lang="es-CL" sz="1200" b="1" dirty="0" smtClean="0">
                <a:ln>
                  <a:solidFill>
                    <a:srgbClr val="0066FF"/>
                  </a:solidFill>
                </a:ln>
                <a:solidFill>
                  <a:schemeClr val="bg1"/>
                </a:solidFill>
                <a:latin typeface="Berlin Sans FB Demi" panose="020E0802020502020306" pitchFamily="34" charset="0"/>
              </a:rPr>
              <a:t>* Decretado zona de catástrofe (Ley 16.282)</a:t>
            </a:r>
          </a:p>
          <a:p>
            <a:endParaRPr lang="es-CL" sz="1200" b="0" i="0" u="none" strike="noStrike" kern="1200" baseline="0" dirty="0" smtClean="0">
              <a:solidFill>
                <a:schemeClr val="tx1"/>
              </a:solidFill>
              <a:latin typeface="+mn-lt"/>
              <a:ea typeface="+mn-ea"/>
              <a:cs typeface="+mn-cs"/>
            </a:endParaRPr>
          </a:p>
          <a:p>
            <a:r>
              <a:rPr lang="es-CL" sz="1200" b="0" i="0" u="none" strike="noStrike" kern="1200" baseline="0" dirty="0" smtClean="0">
                <a:solidFill>
                  <a:schemeClr val="tx1"/>
                </a:solidFill>
                <a:latin typeface="+mn-lt"/>
                <a:ea typeface="+mn-ea"/>
                <a:cs typeface="+mn-cs"/>
              </a:rPr>
              <a:t>Artículo 54.- </a:t>
            </a:r>
          </a:p>
          <a:p>
            <a:r>
              <a:rPr lang="es-CL" sz="1200" b="0" i="0" u="none" strike="noStrike" kern="1200" baseline="0" dirty="0" smtClean="0">
                <a:solidFill>
                  <a:schemeClr val="tx1"/>
                </a:solidFill>
                <a:latin typeface="+mn-lt"/>
                <a:ea typeface="+mn-ea"/>
                <a:cs typeface="+mn-cs"/>
              </a:rPr>
              <a:t>…Tratándose de contribuyentes que desarrollen su actividad económica en un lugar geográfico sin cobertura de datos móviles o fijos de operadores de telecomunicaciones que tienen infraestructura, o sin acceso a energía eléctrica o en un lugar  decretado como zona de catástrofe conforme a la ley Nº 16.282, no estarán obligados a emitir los documentos.</a:t>
            </a:r>
          </a:p>
          <a:p>
            <a:endParaRPr lang="es-CL"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sz="1200" b="1" i="0" u="none" strike="noStrike" kern="1200" baseline="0" dirty="0" smtClean="0">
                <a:solidFill>
                  <a:schemeClr val="tx1"/>
                </a:solidFill>
                <a:latin typeface="+mn-lt"/>
                <a:ea typeface="+mn-ea"/>
                <a:cs typeface="+mn-cs"/>
              </a:rPr>
              <a:t>(Art. 56, inciso 1°):</a:t>
            </a:r>
          </a:p>
          <a:p>
            <a:r>
              <a:rPr lang="es-CL" sz="1200" b="1" i="0" u="none" strike="noStrike" kern="1200" baseline="0" dirty="0" smtClean="0">
                <a:solidFill>
                  <a:schemeClr val="tx1"/>
                </a:solidFill>
                <a:latin typeface="+mn-lt"/>
                <a:ea typeface="+mn-ea"/>
                <a:cs typeface="+mn-cs"/>
              </a:rPr>
              <a:t>* Otras que pueda establecer el SII</a:t>
            </a:r>
          </a:p>
          <a:p>
            <a:r>
              <a:rPr lang="es-CL" b="0" dirty="0" smtClean="0"/>
              <a:t>Artículo 56.- La Dirección Nacional del Servicio de Impuestos Internos podrá eximir de las obligaciones establecidas en los artículos anteriores a determinadas actividades, grupos o gremios de contribuyentes, a contribuyentes que vendan o transfieran productos exentos o que presten servicios exentos, y a contribuyentes afectos a los impuestos establecidos en esta ley, cuando por la modalidad de comercialización de algunos productos, o de prestación de algunos servicios, la emisión de boletas, facturas y otros documentos por cada operación pueda dificultar o entrabar las actividades que ellos desarrollan. En estos casos, la Dirección Nacional del Servicio de Impuestos Internos podrá establecer otro tipo de control de las operaciones, que se estime suficiente para resguardar el interés fiscal, sin perjuicio de lo dispuesto en el inciso 3º del artículo 23º del Código Tributario….</a:t>
            </a:r>
          </a:p>
          <a:p>
            <a:endParaRPr lang="es-CL" b="0" dirty="0" smtClean="0"/>
          </a:p>
          <a:p>
            <a:r>
              <a:rPr lang="es-CL" b="1" dirty="0" smtClean="0"/>
              <a:t>Posibles consultas:</a:t>
            </a:r>
          </a:p>
          <a:p>
            <a:r>
              <a:rPr lang="es-CL" b="0" dirty="0" smtClean="0"/>
              <a:t>1. El Servicio ha efectuado consultas a la </a:t>
            </a:r>
            <a:r>
              <a:rPr lang="es-CL" b="0" dirty="0" err="1" smtClean="0"/>
              <a:t>Subtel</a:t>
            </a:r>
            <a:r>
              <a:rPr lang="es-CL" b="0" baseline="0" dirty="0" smtClean="0"/>
              <a:t> para saber qué zonas no tienen internet y así excluir de oficio a los contribuyentes. También ha solicitado información al </a:t>
            </a:r>
            <a:r>
              <a:rPr lang="es-CL" b="0" baseline="0" dirty="0" err="1" smtClean="0"/>
              <a:t>Minvu</a:t>
            </a:r>
            <a:r>
              <a:rPr lang="es-CL" b="0" baseline="0" dirty="0" smtClean="0"/>
              <a:t> para identificar las zonas urbanas y rurales y marcar a los contribuyentes en qué fecha quedan obligados. También se solicito información a la SEC para identificar las zonas sin energía eléctrica para excluir a los contribuyentes.</a:t>
            </a:r>
            <a:endParaRPr lang="es-CL" b="0" dirty="0" smtClean="0"/>
          </a:p>
          <a:p>
            <a:r>
              <a:rPr lang="es-CL" b="0" dirty="0" smtClean="0"/>
              <a:t>1. Internet pueden ser datos  móviles (celulares</a:t>
            </a:r>
            <a:r>
              <a:rPr lang="es-CL" b="0" baseline="0" dirty="0" smtClean="0"/>
              <a:t>)</a:t>
            </a:r>
            <a:r>
              <a:rPr lang="es-CL" b="0" dirty="0" smtClean="0"/>
              <a:t> o fijos (casa u</a:t>
            </a:r>
            <a:r>
              <a:rPr lang="es-CL" b="0" baseline="0" dirty="0" smtClean="0"/>
              <a:t> oficina)</a:t>
            </a:r>
            <a:r>
              <a:rPr lang="es-CL" b="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CL" b="0" dirty="0" smtClean="0"/>
              <a:t>2. ¿Que </a:t>
            </a:r>
            <a:r>
              <a:rPr lang="es-CL" b="0" baseline="0" dirty="0" smtClean="0"/>
              <a:t>pasa con un contribuyente cuando no puede emitir por corte temporal de energía o internet?: Se está generando resolución que señala que se usarán guías de despacho en papel en caso de corte de luz o internet, y después de reanudado el servicio, deberá emitir electrónicamente la Factura. Resolución en validación, por lo tanto el procedimiento podría cambiar.</a:t>
            </a:r>
          </a:p>
          <a:p>
            <a:r>
              <a:rPr lang="es-CL" b="0" baseline="0" dirty="0" smtClean="0"/>
              <a:t>3. Y ¿si sigue el corte del servicio durante el mes siguiente?. El contribuyente podrá solicitar, durante los primeros días del mes, vía 2117, el </a:t>
            </a:r>
            <a:r>
              <a:rPr lang="es-CL" b="0" baseline="0" dirty="0" err="1" smtClean="0"/>
              <a:t>timbraje</a:t>
            </a:r>
            <a:r>
              <a:rPr lang="es-CL" b="0" baseline="0" dirty="0" smtClean="0"/>
              <a:t> reducido de facturas. Resolución en validación, por lo tanto el procedimiento podría cambiar.</a:t>
            </a:r>
          </a:p>
          <a:p>
            <a:endParaRPr lang="es-CL" b="0" baseline="0" dirty="0" smtClean="0"/>
          </a:p>
          <a:p>
            <a:endParaRPr lang="es-CL" b="0" dirty="0" smtClean="0"/>
          </a:p>
        </p:txBody>
      </p:sp>
      <p:sp>
        <p:nvSpPr>
          <p:cNvPr id="4" name="Marcador de número de diapositiva 3"/>
          <p:cNvSpPr>
            <a:spLocks noGrp="1"/>
          </p:cNvSpPr>
          <p:nvPr>
            <p:ph type="sldNum" sz="quarter" idx="10"/>
          </p:nvPr>
        </p:nvSpPr>
        <p:spPr/>
        <p:txBody>
          <a:bodyPr/>
          <a:lstStyle/>
          <a:p>
            <a:fld id="{6BCF1A37-9CC3-476A-AF31-908F62052D73}" type="slidenum">
              <a:rPr lang="es-CL" smtClean="0"/>
              <a:t>3</a:t>
            </a:fld>
            <a:endParaRPr lang="es-CL" dirty="0"/>
          </a:p>
        </p:txBody>
      </p:sp>
    </p:spTree>
    <p:extLst>
      <p:ext uri="{BB962C8B-B14F-4D97-AF65-F5344CB8AC3E}">
        <p14:creationId xmlns:p14="http://schemas.microsoft.com/office/powerpoint/2010/main" val="4160757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b="1" dirty="0" smtClean="0"/>
              <a:t>La implementación de la Ley</a:t>
            </a:r>
          </a:p>
          <a:p>
            <a:endParaRPr lang="es-CL" dirty="0" smtClean="0"/>
          </a:p>
          <a:p>
            <a:r>
              <a:rPr lang="es-CL" dirty="0" smtClean="0"/>
              <a:t>En un plazo de 3 años los documentos antes señalados podrán ser utilizados sólo en formato electrónico, salvo para los contribuyentes que expresamente se les autorice a mantener los documentos tributarios señalados en la ley, en papel.</a:t>
            </a:r>
          </a:p>
          <a:p>
            <a:endParaRPr lang="es-CL" dirty="0" smtClean="0"/>
          </a:p>
          <a:p>
            <a:r>
              <a:rPr lang="es-CL" dirty="0" smtClean="0"/>
              <a:t>Orden de incorporación:</a:t>
            </a:r>
          </a:p>
          <a:p>
            <a:r>
              <a:rPr lang="es-CL" dirty="0" smtClean="0"/>
              <a:t>Primero las grandes empresas,</a:t>
            </a:r>
            <a:r>
              <a:rPr lang="es-CL" baseline="0" dirty="0" smtClean="0"/>
              <a:t> independientemente de si están ubicadas en una zona rural o urbana, dado que es más fácil que cuenten con las </a:t>
            </a:r>
            <a:r>
              <a:rPr lang="es-CL" dirty="0" smtClean="0"/>
              <a:t>condiciones tecnológicas y económicas para su implementación. </a:t>
            </a:r>
          </a:p>
          <a:p>
            <a:r>
              <a:rPr lang="es-CL" dirty="0" smtClean="0">
                <a:solidFill>
                  <a:srgbClr val="FF0000"/>
                </a:solidFill>
              </a:rPr>
              <a:t>Posteriormente ingresarán las empresas de menor tamaño, dependiendo</a:t>
            </a:r>
            <a:r>
              <a:rPr lang="es-CL" baseline="0" dirty="0" smtClean="0">
                <a:solidFill>
                  <a:srgbClr val="FF0000"/>
                </a:solidFill>
              </a:rPr>
              <a:t> de sus ingresos por ventas y de si se encuentran ubicadas en una zona urbana o rural.</a:t>
            </a:r>
            <a:endParaRPr lang="es-CL" dirty="0" smtClean="0">
              <a:solidFill>
                <a:srgbClr val="FF0000"/>
              </a:solidFill>
            </a:endParaRPr>
          </a:p>
          <a:p>
            <a:endParaRPr lang="es-CL" dirty="0" smtClean="0">
              <a:solidFill>
                <a:srgbClr val="FF0000"/>
              </a:solidFill>
            </a:endParaRPr>
          </a:p>
          <a:p>
            <a:endParaRPr lang="es-CL" dirty="0" smtClean="0">
              <a:solidFill>
                <a:srgbClr val="FF0000"/>
              </a:solidFill>
            </a:endParaRPr>
          </a:p>
          <a:p>
            <a:r>
              <a:rPr lang="es-CL" dirty="0" smtClean="0"/>
              <a:t>Algunos datos:</a:t>
            </a:r>
          </a:p>
          <a:p>
            <a:pPr marL="171450" indent="-171450">
              <a:buFont typeface="Arial" panose="020B0604020202020204" pitchFamily="34" charset="0"/>
              <a:buChar char="•"/>
            </a:pPr>
            <a:r>
              <a:rPr lang="es-CL" dirty="0" smtClean="0"/>
              <a:t>Existen aprox. 460 mil empresas que aún no se incorporan al sistema. </a:t>
            </a:r>
          </a:p>
          <a:p>
            <a:pPr marL="171450" indent="-171450">
              <a:buFont typeface="Arial" panose="020B0604020202020204" pitchFamily="34" charset="0"/>
              <a:buChar char="•"/>
            </a:pPr>
            <a:r>
              <a:rPr lang="es-CL" dirty="0" smtClean="0">
                <a:solidFill>
                  <a:srgbClr val="FF0000"/>
                </a:solidFill>
              </a:rPr>
              <a:t>Se estima que para el año 2016 existirán en Chile 18 millones de conexiones (estudios más optimistas hablan de 22 millones) y de éstas 11,5 millones serán conexiones móviles a través de </a:t>
            </a:r>
            <a:r>
              <a:rPr lang="es-CL" dirty="0" err="1" smtClean="0">
                <a:solidFill>
                  <a:srgbClr val="FF0000"/>
                </a:solidFill>
              </a:rPr>
              <a:t>smartphones</a:t>
            </a:r>
            <a:r>
              <a:rPr lang="es-CL" dirty="0" smtClean="0">
                <a:solidFill>
                  <a:srgbClr val="FF0000"/>
                </a:solidFill>
              </a:rPr>
              <a:t>. Lo anterior, en un país con 16,5 millones de habitantes, nos indica que para el 2016 habrá conexión a internet para todos los contribuyentes de Chile, por lo tanto no existirían obstáculos tecnológicos para la facturación electrónica.</a:t>
            </a:r>
          </a:p>
          <a:p>
            <a:pPr marL="171450" indent="-171450">
              <a:buFont typeface="Arial" panose="020B0604020202020204" pitchFamily="34" charset="0"/>
              <a:buChar char="•"/>
            </a:pPr>
            <a:endParaRPr lang="es-CL" dirty="0" smtClean="0">
              <a:solidFill>
                <a:srgbClr val="FF0000"/>
              </a:solidFill>
            </a:endParaRPr>
          </a:p>
          <a:p>
            <a:pPr marL="0" indent="0">
              <a:buFont typeface="Arial" panose="020B0604020202020204" pitchFamily="34" charset="0"/>
              <a:buNone/>
            </a:pPr>
            <a:r>
              <a:rPr lang="es-CL" b="1" dirty="0" smtClean="0">
                <a:solidFill>
                  <a:srgbClr val="FF0000"/>
                </a:solidFill>
              </a:rPr>
              <a:t>Posible consulta: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L" b="0" baseline="0" dirty="0" smtClean="0"/>
              <a:t>1. ¿Antes que entre la Ley, podré emitir en papel y electrónico?. Si es facturador electrónico y aun no llega el plazo para su incorporación, podrá emitir en los dos formatos. Una vez que llegue su plazo solo podrá hacer la emisión en formato electrónico.</a:t>
            </a:r>
          </a:p>
          <a:p>
            <a:pPr marL="0" indent="0">
              <a:buFont typeface="Arial" panose="020B0604020202020204" pitchFamily="34" charset="0"/>
              <a:buNone/>
            </a:pPr>
            <a:r>
              <a:rPr lang="es-CL" b="0" dirty="0" smtClean="0">
                <a:solidFill>
                  <a:srgbClr val="FF0000"/>
                </a:solidFill>
              </a:rPr>
              <a:t>2. ¿Quién determina quién es rural o urbano?. Lo determinan los IPT (Instrumentos de Planificación Territorial) que administra el Min. de Vivienda (</a:t>
            </a:r>
            <a:r>
              <a:rPr lang="es-CL" b="0" dirty="0" err="1" smtClean="0">
                <a:solidFill>
                  <a:srgbClr val="FF0000"/>
                </a:solidFill>
              </a:rPr>
              <a:t>Minvu</a:t>
            </a:r>
            <a:r>
              <a:rPr lang="es-CL" b="0" dirty="0" smtClean="0">
                <a:solidFill>
                  <a:srgbClr val="FF0000"/>
                </a:solidFill>
              </a:rPr>
              <a:t>)</a:t>
            </a:r>
            <a:r>
              <a:rPr lang="es-CL" b="0" baseline="0" dirty="0" smtClean="0">
                <a:solidFill>
                  <a:srgbClr val="FF0000"/>
                </a:solidFill>
              </a:rPr>
              <a:t>, por ejemplo: los Planos Reguladores de </a:t>
            </a:r>
            <a:r>
              <a:rPr lang="es-CL" b="0" baseline="0" dirty="0" err="1" smtClean="0">
                <a:solidFill>
                  <a:srgbClr val="FF0000"/>
                </a:solidFill>
              </a:rPr>
              <a:t>Stgo</a:t>
            </a:r>
            <a:r>
              <a:rPr lang="es-CL" b="0" baseline="0" dirty="0" smtClean="0">
                <a:solidFill>
                  <a:srgbClr val="FF0000"/>
                </a:solidFill>
              </a:rPr>
              <a:t>, </a:t>
            </a:r>
            <a:r>
              <a:rPr lang="es-CL" b="0" baseline="0" dirty="0" err="1" smtClean="0">
                <a:solidFill>
                  <a:srgbClr val="FF0000"/>
                </a:solidFill>
              </a:rPr>
              <a:t>Valpo</a:t>
            </a:r>
            <a:r>
              <a:rPr lang="es-CL" b="0" baseline="0" dirty="0" smtClean="0">
                <a:solidFill>
                  <a:srgbClr val="FF0000"/>
                </a:solidFill>
              </a:rPr>
              <a:t> y Concepción y los Límites Urbanos definidos para las comunas.</a:t>
            </a:r>
          </a:p>
          <a:p>
            <a:pPr marL="0" indent="0">
              <a:buFont typeface="Arial" panose="020B0604020202020204" pitchFamily="34" charset="0"/>
              <a:buNone/>
            </a:pPr>
            <a:r>
              <a:rPr lang="es-CL" b="0" baseline="0" dirty="0" smtClean="0">
                <a:solidFill>
                  <a:srgbClr val="FF0000"/>
                </a:solidFill>
              </a:rPr>
              <a:t>3. El Servicio me avisará cuándo </a:t>
            </a:r>
            <a:r>
              <a:rPr lang="es-CL" b="0" baseline="0" dirty="0" err="1" smtClean="0">
                <a:solidFill>
                  <a:srgbClr val="FF0000"/>
                </a:solidFill>
              </a:rPr>
              <a:t>estpy</a:t>
            </a:r>
            <a:r>
              <a:rPr lang="es-CL" b="0" baseline="0" dirty="0" smtClean="0">
                <a:solidFill>
                  <a:srgbClr val="FF0000"/>
                </a:solidFill>
              </a:rPr>
              <a:t> obligado? Sí, el Servicio identificará oportunamente a cada grupo de contribuyentes y les avisará a través de mensajería emergente en el </a:t>
            </a:r>
            <a:r>
              <a:rPr lang="es-CL" b="0" baseline="0" dirty="0" err="1" smtClean="0">
                <a:solidFill>
                  <a:srgbClr val="FF0000"/>
                </a:solidFill>
              </a:rPr>
              <a:t>MiSII</a:t>
            </a:r>
            <a:r>
              <a:rPr lang="es-CL" b="0" baseline="0" dirty="0" smtClean="0">
                <a:solidFill>
                  <a:srgbClr val="FF0000"/>
                </a:solidFill>
              </a:rPr>
              <a:t> y a través de correos electrónicos.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L" b="0" dirty="0" smtClean="0"/>
              <a:t>4. El Servicio ha efectuado consultas a la </a:t>
            </a:r>
            <a:r>
              <a:rPr lang="es-CL" b="0" dirty="0" err="1" smtClean="0"/>
              <a:t>Subtel</a:t>
            </a:r>
            <a:r>
              <a:rPr lang="es-CL" b="0" baseline="0" dirty="0" smtClean="0"/>
              <a:t> para saber qué zonas no tienen internet y así excluir de oficio a los contribuyentes. También ha solicitado información al </a:t>
            </a:r>
            <a:r>
              <a:rPr lang="es-CL" b="0" baseline="0" dirty="0" err="1" smtClean="0"/>
              <a:t>Minvu</a:t>
            </a:r>
            <a:r>
              <a:rPr lang="es-CL" b="0" baseline="0" dirty="0" smtClean="0"/>
              <a:t> para identificar las zonas urbanas y rurales y marcar a los contribuyentes en qué fecha quedan obligados. También se solicito información a la SEC para identificar las zonas sin energía eléctrica para excluir a los contribuyentes.</a:t>
            </a:r>
            <a:endParaRPr lang="es-CL" b="0" dirty="0" smtClean="0"/>
          </a:p>
          <a:p>
            <a:pPr marL="0" indent="0">
              <a:buFont typeface="Arial" panose="020B0604020202020204" pitchFamily="34" charset="0"/>
              <a:buNone/>
            </a:pPr>
            <a:endParaRPr lang="es-CL" b="0" baseline="0" dirty="0" smtClean="0">
              <a:solidFill>
                <a:srgbClr val="FF0000"/>
              </a:solidFill>
            </a:endParaRPr>
          </a:p>
          <a:p>
            <a:pPr marL="0" indent="0">
              <a:buFont typeface="Arial" panose="020B0604020202020204" pitchFamily="34" charset="0"/>
              <a:buNone/>
            </a:pPr>
            <a:endParaRPr lang="es-CL" b="1" dirty="0" smtClean="0">
              <a:solidFill>
                <a:srgbClr val="FF0000"/>
              </a:solidFill>
            </a:endParaRPr>
          </a:p>
          <a:p>
            <a:pPr marL="0" indent="0">
              <a:buFont typeface="Arial" panose="020B0604020202020204" pitchFamily="34" charset="0"/>
              <a:buNone/>
            </a:pPr>
            <a:endParaRPr lang="es-CL" b="1" dirty="0">
              <a:solidFill>
                <a:srgbClr val="FF0000"/>
              </a:solidFill>
            </a:endParaRPr>
          </a:p>
        </p:txBody>
      </p:sp>
      <p:sp>
        <p:nvSpPr>
          <p:cNvPr id="4" name="Marcador de número de diapositiva 3"/>
          <p:cNvSpPr>
            <a:spLocks noGrp="1"/>
          </p:cNvSpPr>
          <p:nvPr>
            <p:ph type="sldNum" sz="quarter" idx="10"/>
          </p:nvPr>
        </p:nvSpPr>
        <p:spPr/>
        <p:txBody>
          <a:bodyPr/>
          <a:lstStyle/>
          <a:p>
            <a:fld id="{6BCF1A37-9CC3-476A-AF31-908F62052D73}" type="slidenum">
              <a:rPr lang="es-CL" smtClean="0"/>
              <a:t>4</a:t>
            </a:fld>
            <a:endParaRPr lang="es-CL" dirty="0"/>
          </a:p>
        </p:txBody>
      </p:sp>
    </p:spTree>
    <p:extLst>
      <p:ext uri="{BB962C8B-B14F-4D97-AF65-F5344CB8AC3E}">
        <p14:creationId xmlns:p14="http://schemas.microsoft.com/office/powerpoint/2010/main" val="27669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b="1" dirty="0" smtClean="0"/>
              <a:t>¿QUÉ ES UN DTE?</a:t>
            </a:r>
          </a:p>
          <a:p>
            <a:endParaRPr lang="es-CL" b="1" dirty="0" smtClean="0"/>
          </a:p>
          <a:p>
            <a:r>
              <a:rPr lang="es-CL" b="1" dirty="0" smtClean="0"/>
              <a:t>Documento Tributario Electrónico:</a:t>
            </a:r>
            <a:endParaRPr lang="es-CL" dirty="0"/>
          </a:p>
          <a:p>
            <a:pPr marL="171450" lvl="0" indent="-171450">
              <a:buFont typeface="Arial" panose="020B0604020202020204" pitchFamily="34" charset="0"/>
              <a:buChar char="•"/>
            </a:pPr>
            <a:r>
              <a:rPr lang="es-CL" dirty="0" smtClean="0"/>
              <a:t>Originado en una aplicación computacional.</a:t>
            </a:r>
          </a:p>
          <a:p>
            <a:pPr marL="171450" lvl="0" indent="-171450">
              <a:buFont typeface="Arial" panose="020B0604020202020204" pitchFamily="34" charset="0"/>
              <a:buChar char="•"/>
            </a:pPr>
            <a:r>
              <a:rPr lang="es-CL" dirty="0" smtClean="0"/>
              <a:t>Se </a:t>
            </a:r>
            <a:r>
              <a:rPr lang="es-CL" dirty="0"/>
              <a:t>encuentra plasmado en un </a:t>
            </a:r>
            <a:r>
              <a:rPr lang="es-CL" dirty="0" smtClean="0"/>
              <a:t>dispositivo o soporte digital (DD; pendrive; la nube, etc.)</a:t>
            </a:r>
          </a:p>
          <a:p>
            <a:pPr marL="171450" lvl="0" indent="-171450">
              <a:buFont typeface="Arial" panose="020B0604020202020204" pitchFamily="34" charset="0"/>
              <a:buChar char="•"/>
            </a:pPr>
            <a:r>
              <a:rPr lang="es-CL" dirty="0" smtClean="0"/>
              <a:t>Permite </a:t>
            </a:r>
            <a:r>
              <a:rPr lang="es-CL" dirty="0"/>
              <a:t>que se modifique o agregue </a:t>
            </a:r>
            <a:r>
              <a:rPr lang="es-CL" dirty="0" smtClean="0"/>
              <a:t>contenidos (a través de su aplicación).</a:t>
            </a:r>
          </a:p>
          <a:p>
            <a:pPr marL="171450" lvl="0" indent="-171450">
              <a:buFont typeface="Arial" panose="020B0604020202020204" pitchFamily="34" charset="0"/>
              <a:buChar char="•"/>
            </a:pPr>
            <a:r>
              <a:rPr lang="es-CL" dirty="0" smtClean="0"/>
              <a:t>Este </a:t>
            </a:r>
            <a:r>
              <a:rPr lang="es-CL" dirty="0"/>
              <a:t>puede </a:t>
            </a:r>
            <a:r>
              <a:rPr lang="es-CL" dirty="0" smtClean="0"/>
              <a:t>quedar disponible en un computador, servidor, </a:t>
            </a:r>
            <a:r>
              <a:rPr lang="es-CL" dirty="0" err="1" smtClean="0"/>
              <a:t>etc</a:t>
            </a:r>
            <a:r>
              <a:rPr lang="es-CL" dirty="0" smtClean="0"/>
              <a:t> a partir del</a:t>
            </a:r>
            <a:r>
              <a:rPr lang="es-CL" baseline="0" dirty="0" smtClean="0"/>
              <a:t> cual otras personas</a:t>
            </a:r>
            <a:r>
              <a:rPr lang="es-CL" dirty="0" smtClean="0"/>
              <a:t> </a:t>
            </a:r>
            <a:r>
              <a:rPr lang="es-CL" dirty="0"/>
              <a:t>puedan </a:t>
            </a:r>
            <a:r>
              <a:rPr lang="es-CL" dirty="0" smtClean="0"/>
              <a:t>consultar (archivo</a:t>
            </a:r>
            <a:r>
              <a:rPr lang="es-CL" baseline="0" dirty="0" smtClean="0"/>
              <a:t> computacional que se puede enviar electrónicamente).</a:t>
            </a:r>
          </a:p>
          <a:p>
            <a:pPr marL="171450" lvl="0" indent="-171450">
              <a:buFont typeface="Arial" panose="020B0604020202020204" pitchFamily="34" charset="0"/>
              <a:buChar char="•"/>
            </a:pPr>
            <a:r>
              <a:rPr lang="es-CL" sz="1200" b="0" i="0" kern="1200" dirty="0" smtClean="0">
                <a:solidFill>
                  <a:schemeClr val="tx1"/>
                </a:solidFill>
                <a:effectLst/>
                <a:latin typeface="+mn-lt"/>
                <a:ea typeface="+mn-ea"/>
                <a:cs typeface="+mn-cs"/>
              </a:rPr>
              <a:t>Documento Tributario Electrónico va firmado digitalmente</a:t>
            </a:r>
            <a:r>
              <a:rPr lang="es-CL" sz="1200" b="0" i="0" kern="1200" baseline="0" dirty="0" smtClean="0">
                <a:solidFill>
                  <a:schemeClr val="tx1"/>
                </a:solidFill>
                <a:effectLst/>
                <a:latin typeface="+mn-lt"/>
                <a:ea typeface="+mn-ea"/>
                <a:cs typeface="+mn-cs"/>
              </a:rPr>
              <a:t>, lo que entrega altos niveles de seguridad.</a:t>
            </a:r>
            <a:endParaRPr lang="es-CL" sz="1200" b="0" i="0" kern="1200" dirty="0" smtClean="0">
              <a:solidFill>
                <a:schemeClr val="tx1"/>
              </a:solidFill>
              <a:effectLst/>
              <a:latin typeface="+mn-lt"/>
              <a:ea typeface="+mn-ea"/>
              <a:cs typeface="+mn-cs"/>
            </a:endParaRPr>
          </a:p>
          <a:p>
            <a:endParaRPr lang="es-CL" sz="1200" b="0" i="0" u="none" strike="noStrike" kern="1200" baseline="0" dirty="0" smtClean="0">
              <a:solidFill>
                <a:schemeClr val="tx1"/>
              </a:solidFill>
              <a:latin typeface="+mn-lt"/>
              <a:ea typeface="+mn-ea"/>
              <a:cs typeface="+mn-cs"/>
            </a:endParaRPr>
          </a:p>
          <a:p>
            <a:endParaRPr lang="es-CL" sz="1200" b="0" i="0" u="none" strike="noStrike" kern="1200" baseline="0" dirty="0" smtClean="0">
              <a:solidFill>
                <a:schemeClr val="tx1"/>
              </a:solidFill>
              <a:latin typeface="+mn-lt"/>
              <a:ea typeface="+mn-ea"/>
              <a:cs typeface="+mn-cs"/>
            </a:endParaRPr>
          </a:p>
          <a:p>
            <a:r>
              <a:rPr lang="es-CL" sz="1200" b="1" i="0" u="none" strike="noStrike" kern="1200" baseline="0" dirty="0" smtClean="0">
                <a:solidFill>
                  <a:schemeClr val="tx1"/>
                </a:solidFill>
                <a:latin typeface="+mn-lt"/>
                <a:ea typeface="+mn-ea"/>
                <a:cs typeface="+mn-cs"/>
              </a:rPr>
              <a:t>EL DTE tiene tres formatos válidos:</a:t>
            </a:r>
          </a:p>
          <a:p>
            <a:endParaRPr lang="es-CL" sz="1200" b="1" i="0" u="none" strike="noStrike" kern="1200" baseline="0" dirty="0" smtClean="0">
              <a:solidFill>
                <a:schemeClr val="tx1"/>
              </a:solidFill>
              <a:latin typeface="+mn-lt"/>
              <a:ea typeface="+mn-ea"/>
              <a:cs typeface="+mn-cs"/>
            </a:endParaRPr>
          </a:p>
          <a:p>
            <a:r>
              <a:rPr lang="es-CL" sz="1200" b="1" i="0" u="none" strike="noStrike" kern="1200" baseline="0" dirty="0" smtClean="0">
                <a:solidFill>
                  <a:schemeClr val="tx1"/>
                </a:solidFill>
                <a:latin typeface="+mn-lt"/>
                <a:ea typeface="+mn-ea"/>
                <a:cs typeface="+mn-cs"/>
              </a:rPr>
              <a:t>1.Representación digital (XML). (Lenguaje de máquina).</a:t>
            </a:r>
            <a:endParaRPr lang="es-CL" sz="1200" b="0" i="0" u="none" strike="noStrike" kern="1200" baseline="0" dirty="0" smtClean="0">
              <a:solidFill>
                <a:schemeClr val="tx1"/>
              </a:solidFill>
              <a:latin typeface="+mn-lt"/>
              <a:ea typeface="+mn-ea"/>
              <a:cs typeface="+mn-cs"/>
            </a:endParaRPr>
          </a:p>
          <a:p>
            <a:r>
              <a:rPr lang="es-CL" sz="1200" b="1" i="0" u="none" strike="noStrike" kern="1200" baseline="0" dirty="0" smtClean="0">
                <a:solidFill>
                  <a:schemeClr val="tx1"/>
                </a:solidFill>
                <a:latin typeface="+mn-lt"/>
                <a:ea typeface="+mn-ea"/>
                <a:cs typeface="+mn-cs"/>
              </a:rPr>
              <a:t>2.Representación impresa (papel). (El documento impreso).</a:t>
            </a:r>
            <a:endParaRPr lang="es-CL" sz="1200" b="0" i="0" u="none" strike="noStrike" kern="1200" baseline="0" dirty="0" smtClean="0">
              <a:solidFill>
                <a:schemeClr val="tx1"/>
              </a:solidFill>
              <a:latin typeface="+mn-lt"/>
              <a:ea typeface="+mn-ea"/>
              <a:cs typeface="+mn-cs"/>
            </a:endParaRPr>
          </a:p>
          <a:p>
            <a:r>
              <a:rPr lang="es-CL" sz="1200" b="1" i="0" u="none" strike="noStrike" kern="1200" baseline="0" dirty="0" smtClean="0">
                <a:solidFill>
                  <a:schemeClr val="tx1"/>
                </a:solidFill>
                <a:latin typeface="+mn-lt"/>
                <a:ea typeface="+mn-ea"/>
                <a:cs typeface="+mn-cs"/>
              </a:rPr>
              <a:t>3.Representación gráfica. (PDF, JPG, en general imagen en pantalla).</a:t>
            </a:r>
          </a:p>
          <a:p>
            <a:endParaRPr lang="es-CL" sz="1200" b="1" i="0" u="none" strike="noStrike" kern="1200" baseline="0" dirty="0" smtClean="0">
              <a:solidFill>
                <a:schemeClr val="tx1"/>
              </a:solidFill>
              <a:latin typeface="+mn-lt"/>
              <a:ea typeface="+mn-ea"/>
              <a:cs typeface="+mn-cs"/>
            </a:endParaRPr>
          </a:p>
          <a:p>
            <a:endParaRPr lang="es-CL" sz="1200" b="0" i="0" u="none" strike="noStrike" kern="1200" baseline="0" dirty="0" smtClean="0">
              <a:solidFill>
                <a:schemeClr val="tx1"/>
              </a:solidFill>
              <a:latin typeface="+mn-lt"/>
              <a:ea typeface="+mn-ea"/>
              <a:cs typeface="+mn-cs"/>
            </a:endParaRPr>
          </a:p>
          <a:p>
            <a:endParaRPr lang="es-CL" dirty="0"/>
          </a:p>
        </p:txBody>
      </p:sp>
      <p:sp>
        <p:nvSpPr>
          <p:cNvPr id="4" name="Marcador de número de diapositiva 3"/>
          <p:cNvSpPr>
            <a:spLocks noGrp="1"/>
          </p:cNvSpPr>
          <p:nvPr>
            <p:ph type="sldNum" sz="quarter" idx="10"/>
          </p:nvPr>
        </p:nvSpPr>
        <p:spPr/>
        <p:txBody>
          <a:bodyPr/>
          <a:lstStyle/>
          <a:p>
            <a:fld id="{6BCF1A37-9CC3-476A-AF31-908F62052D73}" type="slidenum">
              <a:rPr lang="es-CL" smtClean="0"/>
              <a:t>5</a:t>
            </a:fld>
            <a:endParaRPr lang="es-CL" dirty="0"/>
          </a:p>
        </p:txBody>
      </p:sp>
    </p:spTree>
    <p:extLst>
      <p:ext uri="{BB962C8B-B14F-4D97-AF65-F5344CB8AC3E}">
        <p14:creationId xmlns:p14="http://schemas.microsoft.com/office/powerpoint/2010/main" val="368313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La factura electrónica posee folio, posee timbre electrónico y reemplaza al cuño del papel, se puede leer digitalmente e informa datos de la factura y quien firmó electrónicamente. </a:t>
            </a:r>
            <a:r>
              <a:rPr kumimoji="0" lang="es-CL" altLang="es-CL" sz="1200" b="0" i="0" u="none" strike="noStrike" kern="1200" cap="none" spc="0" normalizeH="0" baseline="0" noProof="0" dirty="0" smtClean="0">
                <a:ln>
                  <a:noFill/>
                </a:ln>
                <a:solidFill>
                  <a:prstClr val="black"/>
                </a:solidFill>
                <a:effectLst/>
                <a:uLnTx/>
                <a:uFillTx/>
                <a:latin typeface="Arial" pitchFamily="34" charset="0"/>
                <a:ea typeface="ヒラギノ角ゴ Pro W3"/>
                <a:cs typeface="ヒラギノ角ゴ Pro W3"/>
              </a:rPr>
              <a:t>La FE se anula o modifica con una nota de crédito electrónica.</a:t>
            </a:r>
          </a:p>
          <a:p>
            <a:endParaRPr lang="es-CL" dirty="0" smtClean="0"/>
          </a:p>
          <a:p>
            <a:r>
              <a:rPr lang="es-CL" b="1" dirty="0" smtClean="0"/>
              <a:t>Posibles consultas:</a:t>
            </a:r>
          </a:p>
          <a:p>
            <a:r>
              <a:rPr lang="es-CL" b="0" dirty="0" smtClean="0"/>
              <a:t>1. ¿Necesita papel especial</a:t>
            </a:r>
            <a:r>
              <a:rPr lang="es-CL" b="0" baseline="0" dirty="0" smtClean="0"/>
              <a:t> o fondo especial?: no es necesario y debe imprimirse en papel blanco.</a:t>
            </a:r>
          </a:p>
          <a:p>
            <a:r>
              <a:rPr lang="es-CL" b="0" baseline="0" dirty="0" smtClean="0"/>
              <a:t>2. ¿Cómo puedo verificar su legitimidad?: en la pagina del SII, “consultar validez de un documento” o “verificar contenido de un documento”.</a:t>
            </a:r>
          </a:p>
          <a:p>
            <a:r>
              <a:rPr lang="es-CL" b="0" baseline="0" dirty="0" smtClean="0"/>
              <a:t>3. ¿Cómo puedo verificar a un contribuyente como emisor electrónico?: en el sitio del SII, “consulta de empresas autorizadas”</a:t>
            </a:r>
            <a:endParaRPr lang="es-CL" b="0" dirty="0"/>
          </a:p>
        </p:txBody>
      </p:sp>
      <p:sp>
        <p:nvSpPr>
          <p:cNvPr id="4" name="Marcador de número de diapositiva 3"/>
          <p:cNvSpPr>
            <a:spLocks noGrp="1"/>
          </p:cNvSpPr>
          <p:nvPr>
            <p:ph type="sldNum" sz="quarter" idx="10"/>
          </p:nvPr>
        </p:nvSpPr>
        <p:spPr/>
        <p:txBody>
          <a:bodyPr/>
          <a:lstStyle/>
          <a:p>
            <a:fld id="{6BCF1A37-9CC3-476A-AF31-908F62052D73}" type="slidenum">
              <a:rPr lang="es-CL" smtClean="0"/>
              <a:t>6</a:t>
            </a:fld>
            <a:endParaRPr lang="es-CL" dirty="0"/>
          </a:p>
        </p:txBody>
      </p:sp>
    </p:spTree>
    <p:extLst>
      <p:ext uri="{BB962C8B-B14F-4D97-AF65-F5344CB8AC3E}">
        <p14:creationId xmlns:p14="http://schemas.microsoft.com/office/powerpoint/2010/main" val="80728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L" altLang="es-CL" b="1" dirty="0" smtClean="0">
                <a:ea typeface="ヒラギノ角ゴ Pro W3"/>
                <a:cs typeface="ヒラギノ角ゴ Pro W3"/>
              </a:rPr>
              <a:t>Posibles preguntas:</a:t>
            </a:r>
          </a:p>
          <a:p>
            <a:r>
              <a:rPr lang="es-CL" altLang="es-CL" b="0" dirty="0" smtClean="0">
                <a:ea typeface="ヒラギノ角ゴ Pro W3"/>
                <a:cs typeface="ヒラギノ角ゴ Pro W3"/>
              </a:rPr>
              <a:t>1. ¿Cuál</a:t>
            </a:r>
            <a:r>
              <a:rPr lang="es-CL" altLang="es-CL" b="0" baseline="0" dirty="0" smtClean="0">
                <a:ea typeface="ヒラギノ角ゴ Pro W3"/>
                <a:cs typeface="ヒラギノ角ゴ Pro W3"/>
              </a:rPr>
              <a:t> de los tres formatos es la factura verdadera?: la que da derecho a crédito fiscal es el archivo electrónico en XML.</a:t>
            </a:r>
          </a:p>
          <a:p>
            <a:r>
              <a:rPr lang="es-CL" altLang="es-CL" b="0" baseline="0" dirty="0" smtClean="0">
                <a:ea typeface="ヒラギノ角ゴ Pro W3"/>
                <a:cs typeface="ヒラギノ角ゴ Pro W3"/>
              </a:rPr>
              <a:t>2. ¿Cuándo es necesario imprimir una FE? Cuando se trasladan bienes y no dispongo de la guía de despacho. </a:t>
            </a:r>
          </a:p>
          <a:p>
            <a:r>
              <a:rPr lang="es-CL" altLang="es-CL" b="0" baseline="0" dirty="0" smtClean="0">
                <a:ea typeface="ヒラギノ角ゴ Pro W3"/>
                <a:cs typeface="ヒラギノ角ゴ Pro W3"/>
              </a:rPr>
              <a:t>3. Cuándo el receptor NO es electrónico, y no necesita trasladar bienes, ¿qué se puede enviar? Previo acuerdo con él, se puede enviar el archivo en PDF por correo electrónico.</a:t>
            </a:r>
          </a:p>
          <a:p>
            <a:endParaRPr lang="es-CL" altLang="es-CL" b="1" baseline="0" dirty="0" smtClean="0">
              <a:ea typeface="ヒラギノ角ゴ Pro W3"/>
              <a:cs typeface="ヒラギノ角ゴ Pro W3"/>
            </a:endParaRPr>
          </a:p>
          <a:p>
            <a:endParaRPr lang="es-CL" altLang="es-CL" b="1" dirty="0" smtClean="0">
              <a:ea typeface="ヒラギノ角ゴ Pro W3"/>
              <a:cs typeface="ヒラギノ角ゴ Pro W3"/>
            </a:endParaRPr>
          </a:p>
          <a:p>
            <a:endParaRPr lang="es-CL" altLang="es-CL" dirty="0" smtClean="0">
              <a:ea typeface="ヒラギノ角ゴ Pro W3"/>
              <a:cs typeface="ヒラギノ角ゴ Pro W3"/>
            </a:endParaRPr>
          </a:p>
        </p:txBody>
      </p:sp>
      <p:sp>
        <p:nvSpPr>
          <p:cNvPr id="13005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a:cs typeface="ヒラギノ角ゴ Pro W3"/>
              </a:defRPr>
            </a:lvl1pPr>
            <a:lvl2pPr marL="752088" indent="-289265">
              <a:defRPr>
                <a:solidFill>
                  <a:schemeClr val="tx1"/>
                </a:solidFill>
                <a:latin typeface="Arial" pitchFamily="34" charset="0"/>
                <a:ea typeface="ヒラギノ角ゴ Pro W3"/>
                <a:cs typeface="ヒラギノ角ゴ Pro W3"/>
              </a:defRPr>
            </a:lvl2pPr>
            <a:lvl3pPr marL="1157059" indent="-231412">
              <a:defRPr>
                <a:solidFill>
                  <a:schemeClr val="tx1"/>
                </a:solidFill>
                <a:latin typeface="Arial" pitchFamily="34" charset="0"/>
                <a:ea typeface="ヒラギノ角ゴ Pro W3"/>
                <a:cs typeface="ヒラギノ角ゴ Pro W3"/>
              </a:defRPr>
            </a:lvl3pPr>
            <a:lvl4pPr marL="1619882" indent="-231412">
              <a:defRPr>
                <a:solidFill>
                  <a:schemeClr val="tx1"/>
                </a:solidFill>
                <a:latin typeface="Arial" pitchFamily="34" charset="0"/>
                <a:ea typeface="ヒラギノ角ゴ Pro W3"/>
                <a:cs typeface="ヒラギノ角ゴ Pro W3"/>
              </a:defRPr>
            </a:lvl4pPr>
            <a:lvl5pPr marL="2082706" indent="-231412">
              <a:defRPr>
                <a:solidFill>
                  <a:schemeClr val="tx1"/>
                </a:solidFill>
                <a:latin typeface="Arial" pitchFamily="34" charset="0"/>
                <a:ea typeface="ヒラギノ角ゴ Pro W3"/>
                <a:cs typeface="ヒラギノ角ゴ Pro W3"/>
              </a:defRPr>
            </a:lvl5pPr>
            <a:lvl6pPr marL="2545530" indent="-231412" defTabSz="462824"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3008353" indent="-231412" defTabSz="462824"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71177" indent="-231412" defTabSz="462824"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934000" indent="-231412" defTabSz="462824"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fld id="{9608FBF8-D14E-4BBF-B36E-73FB4E5A426B}" type="slidenum">
              <a:rPr lang="es-CL" altLang="es-CL" smtClean="0">
                <a:latin typeface="Calibri" pitchFamily="34" charset="0"/>
              </a:rPr>
              <a:pPr/>
              <a:t>7</a:t>
            </a:fld>
            <a:endParaRPr lang="es-CL" altLang="es-CL" smtClean="0">
              <a:latin typeface="Calibri" pitchFamily="34" charset="0"/>
            </a:endParaRPr>
          </a:p>
        </p:txBody>
      </p:sp>
    </p:spTree>
    <p:extLst>
      <p:ext uri="{BB962C8B-B14F-4D97-AF65-F5344CB8AC3E}">
        <p14:creationId xmlns:p14="http://schemas.microsoft.com/office/powerpoint/2010/main" val="2785398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L" altLang="es-CL" dirty="0" smtClean="0">
                <a:latin typeface="Arial" pitchFamily="34" charset="0"/>
                <a:ea typeface="ヒラギノ角ゴ Pro W3"/>
                <a:cs typeface="ヒラギノ角ゴ Pro W3"/>
              </a:rPr>
              <a:t>La factura electrónica posee folio, posee timbre electrónico y reemplaza al cuño del papel, se puede leer digitalmente e informa datos de la factura y quien firmó electrónicamente. La FE se anula o modifica con una nota de crédito electrónica.</a:t>
            </a:r>
          </a:p>
          <a:p>
            <a:r>
              <a:rPr lang="es-CL" altLang="es-CL" dirty="0" smtClean="0">
                <a:latin typeface="Arial" pitchFamily="34" charset="0"/>
                <a:ea typeface="ヒラギノ角ゴ Pro W3"/>
                <a:cs typeface="ヒラギノ角ゴ Pro W3"/>
              </a:rPr>
              <a:t> </a:t>
            </a:r>
          </a:p>
          <a:p>
            <a:r>
              <a:rPr lang="es-CL" altLang="es-CL" dirty="0" smtClean="0">
                <a:latin typeface="Arial" pitchFamily="34" charset="0"/>
                <a:ea typeface="ヒラギノ角ゴ Pro W3"/>
                <a:cs typeface="ヒラギノ角ゴ Pro W3"/>
              </a:rPr>
              <a:t> </a:t>
            </a:r>
            <a:r>
              <a:rPr lang="es-CL" altLang="es-CL" b="1" dirty="0" smtClean="0">
                <a:latin typeface="Arial" pitchFamily="34" charset="0"/>
                <a:ea typeface="ヒラギノ角ゴ Pro W3"/>
                <a:cs typeface="ヒラギノ角ゴ Pro W3"/>
              </a:rPr>
              <a:t>Posibles preguntas:</a:t>
            </a:r>
          </a:p>
          <a:p>
            <a:pPr marL="228600" indent="-228600">
              <a:buAutoNum type="arabicPeriod"/>
            </a:pPr>
            <a:r>
              <a:rPr lang="es-ES" altLang="es-CL" b="0" dirty="0" smtClean="0">
                <a:latin typeface="Arial" pitchFamily="34" charset="0"/>
                <a:ea typeface="ヒラギノ角ゴ Pro W3"/>
                <a:cs typeface="ヒラギノ角ゴ Pro W3"/>
              </a:rPr>
              <a:t>¿El certificado digital es a la empresa o a las personas?: el certificado es a la persona y por ello todas</a:t>
            </a:r>
            <a:r>
              <a:rPr lang="es-ES" altLang="es-CL" b="0" baseline="0" dirty="0" smtClean="0">
                <a:latin typeface="Arial" pitchFamily="34" charset="0"/>
                <a:ea typeface="ヒラギノ角ゴ Pro W3"/>
                <a:cs typeface="ヒラギノ角ゴ Pro W3"/>
              </a:rPr>
              <a:t> las personas que participan en el proceso de emisión, deben tener su certificado, incluyendo al contador.</a:t>
            </a:r>
          </a:p>
          <a:p>
            <a:pPr marL="228600" indent="-228600">
              <a:buAutoNum type="arabicPeriod"/>
            </a:pPr>
            <a:r>
              <a:rPr lang="es-ES" altLang="es-CL" b="0" baseline="0" dirty="0" smtClean="0">
                <a:latin typeface="Arial" pitchFamily="34" charset="0"/>
                <a:ea typeface="ヒラギノ角ゴ Pro W3"/>
                <a:cs typeface="ヒラギノ角ゴ Pro W3"/>
              </a:rPr>
              <a:t>¿Un contador requiere un certificado digital para cada contribuyente que atiende? No, con el certificado digital puede hacer los trámites de todos sus clientes que sean facturadores electrónicos. Pero cada cliente lo debe autorizar para acceder a la información de su empresa.</a:t>
            </a:r>
          </a:p>
          <a:p>
            <a:pPr marL="228600" indent="-228600">
              <a:buAutoNum type="arabicPeriod"/>
            </a:pPr>
            <a:r>
              <a:rPr lang="es-ES" altLang="es-CL" b="0" baseline="0" dirty="0" smtClean="0">
                <a:latin typeface="Arial" pitchFamily="34" charset="0"/>
                <a:ea typeface="ヒラギノ角ゴ Pro W3"/>
                <a:cs typeface="ヒラギノ角ゴ Pro W3"/>
              </a:rPr>
              <a:t>¿Cómo autorizo a otras personas a usar el sistema de facturación? El representante legal debe ingresar a “Administración de perfiles”, inscribirse él mismo como usuario administrador y después podrá autorizar a otras personas con el perfil qué él quiera darles.</a:t>
            </a:r>
          </a:p>
          <a:p>
            <a:r>
              <a:rPr lang="es-ES" altLang="es-CL" b="0" baseline="0" dirty="0" smtClean="0">
                <a:latin typeface="Arial" pitchFamily="34" charset="0"/>
                <a:ea typeface="ヒラギノ角ゴ Pro W3"/>
                <a:cs typeface="ヒラギノ角ゴ Pro W3"/>
              </a:rPr>
              <a:t>4. ¿Cuánto tiempo dura un certificado digital?. Dependiendo de la empresa emisora del certificado, puede durar de 1 hasta 3 años.</a:t>
            </a:r>
          </a:p>
          <a:p>
            <a:r>
              <a:rPr lang="es-ES" altLang="es-CL" b="0" baseline="0" dirty="0" smtClean="0">
                <a:latin typeface="Arial" pitchFamily="34" charset="0"/>
                <a:ea typeface="ヒラギノ角ゴ Pro W3"/>
                <a:cs typeface="ヒラギノ角ゴ Pro W3"/>
              </a:rPr>
              <a:t>5. ¿Cuál es el costo? Dependiendo de cada empresa emisora, el costo es aproximadamente 10 mil más IVA por un año.</a:t>
            </a:r>
          </a:p>
          <a:p>
            <a:endParaRPr lang="es-ES" altLang="es-CL" dirty="0" smtClean="0">
              <a:latin typeface="Arial" pitchFamily="34" charset="0"/>
              <a:ea typeface="ヒラギノ角ゴ Pro W3"/>
              <a:cs typeface="ヒラギノ角ゴ Pro W3"/>
            </a:endParaRPr>
          </a:p>
        </p:txBody>
      </p:sp>
      <p:sp>
        <p:nvSpPr>
          <p:cNvPr id="1310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a:cs typeface="ヒラギノ角ゴ Pro W3"/>
              </a:defRPr>
            </a:lvl1pPr>
            <a:lvl2pPr marL="752088" indent="-289265">
              <a:defRPr>
                <a:solidFill>
                  <a:schemeClr val="tx1"/>
                </a:solidFill>
                <a:latin typeface="Arial" pitchFamily="34" charset="0"/>
                <a:ea typeface="ヒラギノ角ゴ Pro W3"/>
                <a:cs typeface="ヒラギノ角ゴ Pro W3"/>
              </a:defRPr>
            </a:lvl2pPr>
            <a:lvl3pPr marL="1157059" indent="-231412">
              <a:defRPr>
                <a:solidFill>
                  <a:schemeClr val="tx1"/>
                </a:solidFill>
                <a:latin typeface="Arial" pitchFamily="34" charset="0"/>
                <a:ea typeface="ヒラギノ角ゴ Pro W3"/>
                <a:cs typeface="ヒラギノ角ゴ Pro W3"/>
              </a:defRPr>
            </a:lvl3pPr>
            <a:lvl4pPr marL="1619882" indent="-231412">
              <a:defRPr>
                <a:solidFill>
                  <a:schemeClr val="tx1"/>
                </a:solidFill>
                <a:latin typeface="Arial" pitchFamily="34" charset="0"/>
                <a:ea typeface="ヒラギノ角ゴ Pro W3"/>
                <a:cs typeface="ヒラギノ角ゴ Pro W3"/>
              </a:defRPr>
            </a:lvl4pPr>
            <a:lvl5pPr marL="2082706" indent="-231412">
              <a:defRPr>
                <a:solidFill>
                  <a:schemeClr val="tx1"/>
                </a:solidFill>
                <a:latin typeface="Arial" pitchFamily="34" charset="0"/>
                <a:ea typeface="ヒラギノ角ゴ Pro W3"/>
                <a:cs typeface="ヒラギノ角ゴ Pro W3"/>
              </a:defRPr>
            </a:lvl5pPr>
            <a:lvl6pPr marL="2545530" indent="-231412" defTabSz="462824"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3008353" indent="-231412" defTabSz="462824"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71177" indent="-231412" defTabSz="462824"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934000" indent="-231412" defTabSz="462824"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fld id="{9009E289-71B0-4720-ACBA-0BA80892F56D}" type="slidenum">
              <a:rPr lang="en-US" altLang="es-CL" smtClean="0">
                <a:solidFill>
                  <a:srgbClr val="000000"/>
                </a:solidFill>
                <a:latin typeface="Calibri" pitchFamily="34" charset="0"/>
              </a:rPr>
              <a:pPr/>
              <a:t>8</a:t>
            </a:fld>
            <a:endParaRPr lang="en-US" altLang="es-CL" smtClean="0">
              <a:solidFill>
                <a:srgbClr val="000000"/>
              </a:solidFill>
              <a:latin typeface="Calibri" pitchFamily="34" charset="0"/>
            </a:endParaRPr>
          </a:p>
        </p:txBody>
      </p:sp>
    </p:spTree>
    <p:extLst>
      <p:ext uri="{BB962C8B-B14F-4D97-AF65-F5344CB8AC3E}">
        <p14:creationId xmlns:p14="http://schemas.microsoft.com/office/powerpoint/2010/main" val="369328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Beneficios Factura Electrónica:</a:t>
            </a:r>
          </a:p>
          <a:p>
            <a:r>
              <a:rPr lang="es-CL" dirty="0" smtClean="0"/>
              <a:t>* El contribuyente no requiere concurrir a las oficinas del SII para timbrar de documentos, con los consecuentes ahorros de costo y tiempo.</a:t>
            </a:r>
          </a:p>
          <a:p>
            <a:r>
              <a:rPr lang="es-CL" dirty="0" smtClean="0"/>
              <a:t>* Mejor gestión documentaria: Ahorro de costos por impresión y custodia de documentos tributarios</a:t>
            </a:r>
          </a:p>
          <a:p>
            <a:pPr marL="0" indent="0">
              <a:buFont typeface="Arial" panose="020B0604020202020204" pitchFamily="34" charset="0"/>
              <a:buNone/>
            </a:pPr>
            <a:r>
              <a:rPr lang="es-CL" dirty="0" smtClean="0"/>
              <a:t>* Verificación en línea de la validez de los documentos directamente por parte del contribuyente.</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s-CL" sz="1200" dirty="0" smtClean="0">
                <a:ln>
                  <a:solidFill>
                    <a:srgbClr val="0066CC"/>
                  </a:solidFill>
                </a:ln>
                <a:solidFill>
                  <a:schemeClr val="bg1"/>
                </a:solidFill>
                <a:latin typeface="Berlin Sans FB Demi" panose="020E0802020502020306" pitchFamily="34" charset="0"/>
              </a:rPr>
              <a:t>* Comunicación más fluida entre facturadores electrónicos: el despacho y recepción</a:t>
            </a:r>
            <a:r>
              <a:rPr lang="es-CL" sz="1200" baseline="0" dirty="0" smtClean="0">
                <a:ln>
                  <a:solidFill>
                    <a:srgbClr val="0066CC"/>
                  </a:solidFill>
                </a:ln>
                <a:solidFill>
                  <a:schemeClr val="bg1"/>
                </a:solidFill>
                <a:latin typeface="Berlin Sans FB Demi" panose="020E0802020502020306" pitchFamily="34" charset="0"/>
              </a:rPr>
              <a:t> de </a:t>
            </a:r>
            <a:r>
              <a:rPr lang="es-CL" sz="1200" baseline="0" dirty="0" err="1" smtClean="0">
                <a:ln>
                  <a:solidFill>
                    <a:srgbClr val="0066CC"/>
                  </a:solidFill>
                </a:ln>
                <a:solidFill>
                  <a:schemeClr val="bg1"/>
                </a:solidFill>
                <a:latin typeface="Berlin Sans FB Demi" panose="020E0802020502020306" pitchFamily="34" charset="0"/>
              </a:rPr>
              <a:t>DTEs</a:t>
            </a:r>
            <a:r>
              <a:rPr lang="es-CL" sz="1200" baseline="0" dirty="0" smtClean="0">
                <a:ln>
                  <a:solidFill>
                    <a:srgbClr val="0066CC"/>
                  </a:solidFill>
                </a:ln>
                <a:solidFill>
                  <a:schemeClr val="bg1"/>
                </a:solidFill>
                <a:latin typeface="Berlin Sans FB Demi" panose="020E0802020502020306" pitchFamily="34" charset="0"/>
              </a:rPr>
              <a:t> es instantáneo.</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s-CL" sz="1200" b="0" dirty="0" smtClean="0">
                <a:ln>
                  <a:solidFill>
                    <a:srgbClr val="B1E0FD"/>
                  </a:solidFill>
                </a:ln>
                <a:solidFill>
                  <a:srgbClr val="0066FF"/>
                </a:solidFill>
                <a:latin typeface="Berlin Sans FB Demi" panose="020E0802020502020306" pitchFamily="34" charset="0"/>
              </a:rPr>
              <a:t>* Elimina riesgos y costos por pérdidas de documentos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s-CL" sz="1200" dirty="0" smtClean="0">
              <a:ln>
                <a:solidFill>
                  <a:srgbClr val="0066CC"/>
                </a:solidFill>
              </a:ln>
              <a:solidFill>
                <a:schemeClr val="bg1"/>
              </a:solidFill>
              <a:latin typeface="Berlin Sans FB Demi" panose="020E0802020502020306" pitchFamily="34" charset="0"/>
            </a:endParaRPr>
          </a:p>
          <a:p>
            <a:pPr marL="0" indent="0">
              <a:buFont typeface="Arial" panose="020B0604020202020204" pitchFamily="34" charset="0"/>
              <a:buNone/>
            </a:pPr>
            <a:endParaRPr lang="es-CL" dirty="0" smtClean="0"/>
          </a:p>
          <a:p>
            <a:pPr marL="0" indent="0">
              <a:buFont typeface="Arial" panose="020B0604020202020204" pitchFamily="34" charset="0"/>
              <a:buNone/>
            </a:pPr>
            <a:r>
              <a:rPr lang="es-CL" b="1" dirty="0" smtClean="0"/>
              <a:t>Posibles</a:t>
            </a:r>
            <a:r>
              <a:rPr lang="es-CL" b="1" baseline="0" dirty="0" smtClean="0"/>
              <a:t> preguntas:</a:t>
            </a:r>
            <a:endParaRPr lang="es-CL" b="1" dirty="0" smtClean="0"/>
          </a:p>
          <a:p>
            <a:pPr marL="0" indent="0">
              <a:buFont typeface="Arial" panose="020B0604020202020204" pitchFamily="34" charset="0"/>
              <a:buNone/>
            </a:pPr>
            <a:r>
              <a:rPr lang="es-CL" b="0" dirty="0" smtClean="0"/>
              <a:t>1. ¿Las facturas electrónica también deben guardarse 6 años?. ¿Y en qué medio?: deben guardarse hasta 6 años, en medios electrónicos.</a:t>
            </a:r>
          </a:p>
          <a:p>
            <a:pPr marL="0" indent="0">
              <a:buFont typeface="Arial" panose="020B0604020202020204" pitchFamily="34" charset="0"/>
              <a:buNone/>
            </a:pPr>
            <a:r>
              <a:rPr lang="es-CL" b="0" dirty="0" smtClean="0"/>
              <a:t>2. ¿por qué elimina los riegos por perdida de documentos?:</a:t>
            </a:r>
            <a:r>
              <a:rPr lang="es-CL" b="0" baseline="0" dirty="0" smtClean="0"/>
              <a:t> ya que ahora los tiene en archivos electrónicos, ese es el respaldo de la factura y no el papel.</a:t>
            </a:r>
          </a:p>
          <a:p>
            <a:pPr marL="0" indent="0">
              <a:buFont typeface="Arial" panose="020B0604020202020204" pitchFamily="34" charset="0"/>
              <a:buNone/>
            </a:pPr>
            <a:r>
              <a:rPr lang="es-CL" b="0" baseline="0" dirty="0" smtClean="0"/>
              <a:t>3. Se puede reimprimir la factura electrónica? Se puede imprimir todas las veces que necesite.</a:t>
            </a:r>
            <a:endParaRPr lang="es-CL" b="0" dirty="0" smtClean="0"/>
          </a:p>
          <a:p>
            <a:endParaRPr lang="es-CL" dirty="0"/>
          </a:p>
        </p:txBody>
      </p:sp>
      <p:sp>
        <p:nvSpPr>
          <p:cNvPr id="4" name="Marcador de número de diapositiva 3"/>
          <p:cNvSpPr>
            <a:spLocks noGrp="1"/>
          </p:cNvSpPr>
          <p:nvPr>
            <p:ph type="sldNum" sz="quarter" idx="10"/>
          </p:nvPr>
        </p:nvSpPr>
        <p:spPr/>
        <p:txBody>
          <a:bodyPr/>
          <a:lstStyle/>
          <a:p>
            <a:fld id="{6BCF1A37-9CC3-476A-AF31-908F62052D73}" type="slidenum">
              <a:rPr lang="es-CL" smtClean="0"/>
              <a:t>9</a:t>
            </a:fld>
            <a:endParaRPr lang="es-CL" dirty="0"/>
          </a:p>
        </p:txBody>
      </p:sp>
    </p:spTree>
    <p:extLst>
      <p:ext uri="{BB962C8B-B14F-4D97-AF65-F5344CB8AC3E}">
        <p14:creationId xmlns:p14="http://schemas.microsoft.com/office/powerpoint/2010/main" val="417290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1DB9CA3E-E579-40E8-91DE-6427D1FDBAB3}" type="datetimeFigureOut">
              <a:rPr lang="es-CL" smtClean="0"/>
              <a:t>28-07-2016</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27741ED4-6655-4B6F-A18A-8DD79B7FE7F8}" type="slidenum">
              <a:rPr lang="es-CL" smtClean="0"/>
              <a:t>‹Nº›</a:t>
            </a:fld>
            <a:endParaRPr lang="es-CL" dirty="0"/>
          </a:p>
        </p:txBody>
      </p:sp>
    </p:spTree>
    <p:extLst>
      <p:ext uri="{BB962C8B-B14F-4D97-AF65-F5344CB8AC3E}">
        <p14:creationId xmlns:p14="http://schemas.microsoft.com/office/powerpoint/2010/main" val="1369116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DB9CA3E-E579-40E8-91DE-6427D1FDBAB3}" type="datetimeFigureOut">
              <a:rPr lang="es-CL" smtClean="0"/>
              <a:t>28-07-2016</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27741ED4-6655-4B6F-A18A-8DD79B7FE7F8}" type="slidenum">
              <a:rPr lang="es-CL" smtClean="0"/>
              <a:t>‹Nº›</a:t>
            </a:fld>
            <a:endParaRPr lang="es-CL" dirty="0"/>
          </a:p>
        </p:txBody>
      </p:sp>
    </p:spTree>
    <p:extLst>
      <p:ext uri="{BB962C8B-B14F-4D97-AF65-F5344CB8AC3E}">
        <p14:creationId xmlns:p14="http://schemas.microsoft.com/office/powerpoint/2010/main" val="191750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DB9CA3E-E579-40E8-91DE-6427D1FDBAB3}" type="datetimeFigureOut">
              <a:rPr lang="es-CL" smtClean="0"/>
              <a:t>28-07-2016</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27741ED4-6655-4B6F-A18A-8DD79B7FE7F8}" type="slidenum">
              <a:rPr lang="es-CL" smtClean="0"/>
              <a:t>‹Nº›</a:t>
            </a:fld>
            <a:endParaRPr lang="es-CL" dirty="0"/>
          </a:p>
        </p:txBody>
      </p:sp>
    </p:spTree>
    <p:extLst>
      <p:ext uri="{BB962C8B-B14F-4D97-AF65-F5344CB8AC3E}">
        <p14:creationId xmlns:p14="http://schemas.microsoft.com/office/powerpoint/2010/main" val="864478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DB9CA3E-E579-40E8-91DE-6427D1FDBAB3}" type="datetimeFigureOut">
              <a:rPr lang="es-CL" smtClean="0"/>
              <a:t>28-07-2016</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27741ED4-6655-4B6F-A18A-8DD79B7FE7F8}" type="slidenum">
              <a:rPr lang="es-CL" smtClean="0"/>
              <a:t>‹Nº›</a:t>
            </a:fld>
            <a:endParaRPr lang="es-CL" dirty="0"/>
          </a:p>
        </p:txBody>
      </p:sp>
    </p:spTree>
    <p:extLst>
      <p:ext uri="{BB962C8B-B14F-4D97-AF65-F5344CB8AC3E}">
        <p14:creationId xmlns:p14="http://schemas.microsoft.com/office/powerpoint/2010/main" val="236556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DB9CA3E-E579-40E8-91DE-6427D1FDBAB3}" type="datetimeFigureOut">
              <a:rPr lang="es-CL" smtClean="0"/>
              <a:t>28-07-2016</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27741ED4-6655-4B6F-A18A-8DD79B7FE7F8}" type="slidenum">
              <a:rPr lang="es-CL" smtClean="0"/>
              <a:t>‹Nº›</a:t>
            </a:fld>
            <a:endParaRPr lang="es-CL" dirty="0"/>
          </a:p>
        </p:txBody>
      </p:sp>
    </p:spTree>
    <p:extLst>
      <p:ext uri="{BB962C8B-B14F-4D97-AF65-F5344CB8AC3E}">
        <p14:creationId xmlns:p14="http://schemas.microsoft.com/office/powerpoint/2010/main" val="368356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1DB9CA3E-E579-40E8-91DE-6427D1FDBAB3}" type="datetimeFigureOut">
              <a:rPr lang="es-CL" smtClean="0"/>
              <a:t>28-07-2016</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27741ED4-6655-4B6F-A18A-8DD79B7FE7F8}" type="slidenum">
              <a:rPr lang="es-CL" smtClean="0"/>
              <a:t>‹Nº›</a:t>
            </a:fld>
            <a:endParaRPr lang="es-CL" dirty="0"/>
          </a:p>
        </p:txBody>
      </p:sp>
    </p:spTree>
    <p:extLst>
      <p:ext uri="{BB962C8B-B14F-4D97-AF65-F5344CB8AC3E}">
        <p14:creationId xmlns:p14="http://schemas.microsoft.com/office/powerpoint/2010/main" val="3375715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1DB9CA3E-E579-40E8-91DE-6427D1FDBAB3}" type="datetimeFigureOut">
              <a:rPr lang="es-CL" smtClean="0"/>
              <a:t>28-07-2016</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27741ED4-6655-4B6F-A18A-8DD79B7FE7F8}" type="slidenum">
              <a:rPr lang="es-CL" smtClean="0"/>
              <a:t>‹Nº›</a:t>
            </a:fld>
            <a:endParaRPr lang="es-CL" dirty="0"/>
          </a:p>
        </p:txBody>
      </p:sp>
    </p:spTree>
    <p:extLst>
      <p:ext uri="{BB962C8B-B14F-4D97-AF65-F5344CB8AC3E}">
        <p14:creationId xmlns:p14="http://schemas.microsoft.com/office/powerpoint/2010/main" val="309969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1DB9CA3E-E579-40E8-91DE-6427D1FDBAB3}" type="datetimeFigureOut">
              <a:rPr lang="es-CL" smtClean="0"/>
              <a:t>28-07-2016</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27741ED4-6655-4B6F-A18A-8DD79B7FE7F8}" type="slidenum">
              <a:rPr lang="es-CL" smtClean="0"/>
              <a:t>‹Nº›</a:t>
            </a:fld>
            <a:endParaRPr lang="es-CL" dirty="0"/>
          </a:p>
        </p:txBody>
      </p:sp>
    </p:spTree>
    <p:extLst>
      <p:ext uri="{BB962C8B-B14F-4D97-AF65-F5344CB8AC3E}">
        <p14:creationId xmlns:p14="http://schemas.microsoft.com/office/powerpoint/2010/main" val="107527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B9CA3E-E579-40E8-91DE-6427D1FDBAB3}" type="datetimeFigureOut">
              <a:rPr lang="es-CL" smtClean="0"/>
              <a:t>28-07-2016</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27741ED4-6655-4B6F-A18A-8DD79B7FE7F8}" type="slidenum">
              <a:rPr lang="es-CL" smtClean="0"/>
              <a:t>‹Nº›</a:t>
            </a:fld>
            <a:endParaRPr lang="es-CL" dirty="0"/>
          </a:p>
        </p:txBody>
      </p:sp>
    </p:spTree>
    <p:extLst>
      <p:ext uri="{BB962C8B-B14F-4D97-AF65-F5344CB8AC3E}">
        <p14:creationId xmlns:p14="http://schemas.microsoft.com/office/powerpoint/2010/main" val="1614769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DB9CA3E-E579-40E8-91DE-6427D1FDBAB3}" type="datetimeFigureOut">
              <a:rPr lang="es-CL" smtClean="0"/>
              <a:t>28-07-2016</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27741ED4-6655-4B6F-A18A-8DD79B7FE7F8}" type="slidenum">
              <a:rPr lang="es-CL" smtClean="0"/>
              <a:t>‹Nº›</a:t>
            </a:fld>
            <a:endParaRPr lang="es-CL" dirty="0"/>
          </a:p>
        </p:txBody>
      </p:sp>
    </p:spTree>
    <p:extLst>
      <p:ext uri="{BB962C8B-B14F-4D97-AF65-F5344CB8AC3E}">
        <p14:creationId xmlns:p14="http://schemas.microsoft.com/office/powerpoint/2010/main" val="3607600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DB9CA3E-E579-40E8-91DE-6427D1FDBAB3}" type="datetimeFigureOut">
              <a:rPr lang="es-CL" smtClean="0"/>
              <a:t>28-07-2016</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27741ED4-6655-4B6F-A18A-8DD79B7FE7F8}" type="slidenum">
              <a:rPr lang="es-CL" smtClean="0"/>
              <a:t>‹Nº›</a:t>
            </a:fld>
            <a:endParaRPr lang="es-CL" dirty="0"/>
          </a:p>
        </p:txBody>
      </p:sp>
    </p:spTree>
    <p:extLst>
      <p:ext uri="{BB962C8B-B14F-4D97-AF65-F5344CB8AC3E}">
        <p14:creationId xmlns:p14="http://schemas.microsoft.com/office/powerpoint/2010/main" val="342484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9CA3E-E579-40E8-91DE-6427D1FDBAB3}" type="datetimeFigureOut">
              <a:rPr lang="es-CL" smtClean="0"/>
              <a:t>28-07-2016</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41ED4-6655-4B6F-A18A-8DD79B7FE7F8}" type="slidenum">
              <a:rPr lang="es-CL" smtClean="0"/>
              <a:t>‹Nº›</a:t>
            </a:fld>
            <a:endParaRPr lang="es-CL" dirty="0"/>
          </a:p>
        </p:txBody>
      </p:sp>
    </p:spTree>
    <p:extLst>
      <p:ext uri="{BB962C8B-B14F-4D97-AF65-F5344CB8AC3E}">
        <p14:creationId xmlns:p14="http://schemas.microsoft.com/office/powerpoint/2010/main" val="2883753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sii.cl/factura_electronica/mn_Prov_CD.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sii.cl/factura_electronica/factura_mercado/prov_enrol.htm" TargetMode="External"/><Relationship Id="rId5" Type="http://schemas.openxmlformats.org/officeDocument/2006/relationships/image" Target="../media/image25.png"/><Relationship Id="rId4" Type="http://schemas.openxmlformats.org/officeDocument/2006/relationships/hyperlink" Target="http://www.sii.cl/factura_electronica/factura_mercado/emp_prov_fe.htm" TargetMode="External"/><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14.png"/><Relationship Id="rId12"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image" Target="../media/image17.png"/><Relationship Id="rId5" Type="http://schemas.openxmlformats.org/officeDocument/2006/relationships/oleObject" Target="../embeddings/oleObject2.bin"/><Relationship Id="rId10" Type="http://schemas.openxmlformats.org/officeDocument/2006/relationships/hyperlink" Target="http://www.certinet.cl/index.asp" TargetMode="External"/><Relationship Id="rId4" Type="http://schemas.openxmlformats.org/officeDocument/2006/relationships/image" Target="../media/image6.jpg"/><Relationship Id="rId9" Type="http://schemas.openxmlformats.org/officeDocument/2006/relationships/image" Target="../media/image16.jpe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61" y="-7467"/>
            <a:ext cx="10803332" cy="7029400"/>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620688"/>
            <a:ext cx="4283968" cy="1861824"/>
          </a:xfrm>
          <a:prstGeom prst="rect">
            <a:avLst/>
          </a:prstGeom>
        </p:spPr>
      </p:pic>
    </p:spTree>
    <p:extLst>
      <p:ext uri="{BB962C8B-B14F-4D97-AF65-F5344CB8AC3E}">
        <p14:creationId xmlns:p14="http://schemas.microsoft.com/office/powerpoint/2010/main" val="1568594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 calcmode="lin" valueType="num">
                                      <p:cBhvr>
                                        <p:cTn id="9" dur="3000" fill="hold"/>
                                        <p:tgtEl>
                                          <p:spTgt spid="8"/>
                                        </p:tgtEl>
                                        <p:attrNameLst>
                                          <p:attrName>style.rotation</p:attrName>
                                        </p:attrNameLst>
                                      </p:cBhvr>
                                      <p:tavLst>
                                        <p:tav tm="0">
                                          <p:val>
                                            <p:fltVal val="90"/>
                                          </p:val>
                                        </p:tav>
                                        <p:tav tm="100000">
                                          <p:val>
                                            <p:fltVal val="0"/>
                                          </p:val>
                                        </p:tav>
                                      </p:tavLst>
                                    </p:anim>
                                    <p:animEffect transition="in" filter="fade">
                                      <p:cBhvr>
                                        <p:cTn id="10"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0" name="Rectángulo 9"/>
          <p:cNvSpPr/>
          <p:nvPr/>
        </p:nvSpPr>
        <p:spPr>
          <a:xfrm>
            <a:off x="971600" y="980728"/>
            <a:ext cx="7693967" cy="646331"/>
          </a:xfrm>
          <a:prstGeom prst="rect">
            <a:avLst/>
          </a:prstGeom>
        </p:spPr>
        <p:txBody>
          <a:bodyPr wrap="square">
            <a:spAutoFit/>
          </a:bodyPr>
          <a:lstStyle/>
          <a:p>
            <a:r>
              <a:rPr lang="es-CL" sz="3600" dirty="0" smtClean="0">
                <a:ln>
                  <a:solidFill>
                    <a:srgbClr val="B1E0FD"/>
                  </a:solidFill>
                </a:ln>
                <a:solidFill>
                  <a:srgbClr val="0066FF"/>
                </a:solidFill>
                <a:latin typeface="Berlin Sans FB Demi" panose="020E0802020502020306" pitchFamily="34" charset="0"/>
              </a:rPr>
              <a:t>Ventajas de la Factura Electrónica</a:t>
            </a:r>
            <a:endParaRPr lang="es-CL" sz="3600" dirty="0">
              <a:ln>
                <a:solidFill>
                  <a:srgbClr val="B1E0FD"/>
                </a:solidFill>
              </a:ln>
              <a:solidFill>
                <a:srgbClr val="0066FF"/>
              </a:solidFill>
              <a:latin typeface="Berlin Sans FB Demi" panose="020E0802020502020306" pitchFamily="34" charset="0"/>
            </a:endParaRPr>
          </a:p>
        </p:txBody>
      </p:sp>
      <p:sp>
        <p:nvSpPr>
          <p:cNvPr id="13" name="Rectángulo 12"/>
          <p:cNvSpPr/>
          <p:nvPr/>
        </p:nvSpPr>
        <p:spPr>
          <a:xfrm>
            <a:off x="539552" y="2144180"/>
            <a:ext cx="8355658" cy="3785652"/>
          </a:xfrm>
          <a:prstGeom prst="rect">
            <a:avLst/>
          </a:prstGeom>
        </p:spPr>
        <p:txBody>
          <a:bodyPr wrap="square">
            <a:spAutoFit/>
          </a:bodyPr>
          <a:lstStyle/>
          <a:p>
            <a:pPr marL="457200" indent="-457200">
              <a:spcBef>
                <a:spcPts val="600"/>
              </a:spcBef>
              <a:spcAft>
                <a:spcPts val="600"/>
              </a:spcAft>
              <a:buFont typeface="Wingdings" panose="05000000000000000000" pitchFamily="2" charset="2"/>
              <a:buChar char="ü"/>
            </a:pPr>
            <a:r>
              <a:rPr lang="es-CL" sz="2500" dirty="0" smtClean="0">
                <a:ln w="3175">
                  <a:solidFill>
                    <a:srgbClr val="B1E0FD"/>
                  </a:solidFill>
                </a:ln>
                <a:solidFill>
                  <a:srgbClr val="0066FF"/>
                </a:solidFill>
                <a:latin typeface="Berlin Sans FB Demi" panose="020E0802020502020306" pitchFamily="34" charset="0"/>
              </a:rPr>
              <a:t>Asignación </a:t>
            </a:r>
            <a:r>
              <a:rPr lang="es-CL" sz="2500" dirty="0">
                <a:ln w="3175">
                  <a:solidFill>
                    <a:srgbClr val="B1E0FD"/>
                  </a:solidFill>
                </a:ln>
                <a:solidFill>
                  <a:srgbClr val="0066FF"/>
                </a:solidFill>
                <a:latin typeface="Berlin Sans FB Demi" panose="020E0802020502020306" pitchFamily="34" charset="0"/>
              </a:rPr>
              <a:t>automática de folios electrónicos</a:t>
            </a:r>
          </a:p>
          <a:p>
            <a:pPr marL="457200" indent="-457200">
              <a:spcBef>
                <a:spcPts val="600"/>
              </a:spcBef>
              <a:spcAft>
                <a:spcPts val="600"/>
              </a:spcAft>
              <a:buFont typeface="Wingdings" panose="05000000000000000000" pitchFamily="2" charset="2"/>
              <a:buChar char="ü"/>
            </a:pPr>
            <a:r>
              <a:rPr lang="es-CL" sz="2500" dirty="0" smtClean="0">
                <a:ln w="3175">
                  <a:solidFill>
                    <a:srgbClr val="B1E0FD"/>
                  </a:solidFill>
                </a:ln>
                <a:solidFill>
                  <a:srgbClr val="0066FF"/>
                </a:solidFill>
                <a:latin typeface="Berlin Sans FB Demi" panose="020E0802020502020306" pitchFamily="34" charset="0"/>
              </a:rPr>
              <a:t>Se </a:t>
            </a:r>
            <a:r>
              <a:rPr lang="es-CL" sz="2500" dirty="0">
                <a:ln w="3175">
                  <a:solidFill>
                    <a:srgbClr val="B1E0FD"/>
                  </a:solidFill>
                </a:ln>
                <a:solidFill>
                  <a:srgbClr val="0066FF"/>
                </a:solidFill>
                <a:latin typeface="Berlin Sans FB Demi" panose="020E0802020502020306" pitchFamily="34" charset="0"/>
              </a:rPr>
              <a:t>difiere el pago del IVA al día 20 de cada </a:t>
            </a:r>
            <a:r>
              <a:rPr lang="es-CL" sz="2500" dirty="0" smtClean="0">
                <a:ln w="3175">
                  <a:solidFill>
                    <a:srgbClr val="B1E0FD"/>
                  </a:solidFill>
                </a:ln>
                <a:solidFill>
                  <a:srgbClr val="0066FF"/>
                </a:solidFill>
                <a:latin typeface="Berlin Sans FB Demi" panose="020E0802020502020306" pitchFamily="34" charset="0"/>
              </a:rPr>
              <a:t>mes por Internet</a:t>
            </a:r>
            <a:endParaRPr lang="es-CL" sz="2500" dirty="0">
              <a:ln w="3175">
                <a:solidFill>
                  <a:srgbClr val="B1E0FD"/>
                </a:solidFill>
              </a:ln>
              <a:solidFill>
                <a:srgbClr val="0066FF"/>
              </a:solidFill>
              <a:latin typeface="Berlin Sans FB Demi" panose="020E0802020502020306" pitchFamily="34" charset="0"/>
            </a:endParaRPr>
          </a:p>
          <a:p>
            <a:pPr marL="457200" indent="-457200">
              <a:spcBef>
                <a:spcPts val="600"/>
              </a:spcBef>
              <a:spcAft>
                <a:spcPts val="600"/>
              </a:spcAft>
              <a:buFont typeface="Wingdings" panose="05000000000000000000" pitchFamily="2" charset="2"/>
              <a:buChar char="ü"/>
            </a:pPr>
            <a:r>
              <a:rPr lang="es-CL" sz="2500" dirty="0">
                <a:ln w="3175">
                  <a:solidFill>
                    <a:srgbClr val="B1E0FD"/>
                  </a:solidFill>
                </a:ln>
                <a:solidFill>
                  <a:srgbClr val="0066FF"/>
                </a:solidFill>
                <a:latin typeface="Berlin Sans FB Demi" panose="020E0802020502020306" pitchFamily="34" charset="0"/>
              </a:rPr>
              <a:t>El SII ofrece una solución </a:t>
            </a:r>
            <a:r>
              <a:rPr lang="es-CL" sz="2500" dirty="0" smtClean="0">
                <a:ln w="3175">
                  <a:solidFill>
                    <a:srgbClr val="B1E0FD"/>
                  </a:solidFill>
                </a:ln>
                <a:solidFill>
                  <a:srgbClr val="0066FF"/>
                </a:solidFill>
                <a:latin typeface="Berlin Sans FB Demi" panose="020E0802020502020306" pitchFamily="34" charset="0"/>
              </a:rPr>
              <a:t>gratuita</a:t>
            </a:r>
          </a:p>
          <a:p>
            <a:pPr marL="457200" indent="-457200">
              <a:spcBef>
                <a:spcPts val="600"/>
              </a:spcBef>
              <a:spcAft>
                <a:spcPts val="600"/>
              </a:spcAft>
              <a:buFont typeface="Wingdings" panose="05000000000000000000" pitchFamily="2" charset="2"/>
              <a:buChar char="ü"/>
            </a:pPr>
            <a:r>
              <a:rPr lang="es-CL" sz="2500" dirty="0">
                <a:ln w="3175">
                  <a:solidFill>
                    <a:srgbClr val="B1E0FD"/>
                  </a:solidFill>
                </a:ln>
                <a:solidFill>
                  <a:srgbClr val="0066FF"/>
                </a:solidFill>
                <a:latin typeface="Berlin Sans FB Demi" panose="020E0802020502020306" pitchFamily="34" charset="0"/>
              </a:rPr>
              <a:t>Agiliza la cesión de facturas (</a:t>
            </a:r>
            <a:r>
              <a:rPr lang="es-CL" sz="2500" dirty="0" err="1">
                <a:ln w="3175">
                  <a:solidFill>
                    <a:srgbClr val="B1E0FD"/>
                  </a:solidFill>
                </a:ln>
                <a:solidFill>
                  <a:srgbClr val="0066FF"/>
                </a:solidFill>
                <a:latin typeface="Berlin Sans FB Demi" panose="020E0802020502020306" pitchFamily="34" charset="0"/>
              </a:rPr>
              <a:t>factoring</a:t>
            </a:r>
            <a:r>
              <a:rPr lang="es-CL" sz="2500" dirty="0" smtClean="0">
                <a:ln w="3175">
                  <a:solidFill>
                    <a:srgbClr val="B1E0FD"/>
                  </a:solidFill>
                </a:ln>
                <a:solidFill>
                  <a:srgbClr val="0066FF"/>
                </a:solidFill>
                <a:latin typeface="Berlin Sans FB Demi" panose="020E0802020502020306" pitchFamily="34" charset="0"/>
              </a:rPr>
              <a:t>)</a:t>
            </a:r>
          </a:p>
          <a:p>
            <a:pPr marL="457200" indent="-457200">
              <a:spcBef>
                <a:spcPts val="600"/>
              </a:spcBef>
              <a:spcAft>
                <a:spcPts val="600"/>
              </a:spcAft>
              <a:buFont typeface="Wingdings" panose="05000000000000000000" pitchFamily="2" charset="2"/>
              <a:buChar char="ü"/>
            </a:pPr>
            <a:r>
              <a:rPr lang="es-CL" sz="2500" dirty="0" smtClean="0">
                <a:ln w="3175">
                  <a:solidFill>
                    <a:srgbClr val="B1E0FD"/>
                  </a:solidFill>
                </a:ln>
                <a:solidFill>
                  <a:srgbClr val="0066FF"/>
                </a:solidFill>
                <a:latin typeface="Berlin Sans FB Demi" panose="020E0802020502020306" pitchFamily="34" charset="0"/>
              </a:rPr>
              <a:t>Permite autorizar a distintos usuarios para usar el sistema, debiendo contar cada uno con su certificado digital personal (por ejemplo: contador)</a:t>
            </a:r>
            <a:endParaRPr lang="es-CL" sz="2500" b="1" dirty="0">
              <a:ln>
                <a:solidFill>
                  <a:srgbClr val="B1E0FD"/>
                </a:solidFill>
              </a:ln>
              <a:solidFill>
                <a:srgbClr val="0066FF"/>
              </a:solidFill>
              <a:latin typeface="Berlin Sans FB Demi" panose="020E0802020502020306" pitchFamily="34" charset="0"/>
            </a:endParaRPr>
          </a:p>
        </p:txBody>
      </p:sp>
    </p:spTree>
    <p:extLst>
      <p:ext uri="{BB962C8B-B14F-4D97-AF65-F5344CB8AC3E}">
        <p14:creationId xmlns:p14="http://schemas.microsoft.com/office/powerpoint/2010/main" val="37853426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32" cy="6854949"/>
          </a:xfrm>
          <a:prstGeom prst="rect">
            <a:avLst/>
          </a:prstGeom>
        </p:spPr>
      </p:pic>
      <p:sp>
        <p:nvSpPr>
          <p:cNvPr id="2" name="CuadroTexto 1"/>
          <p:cNvSpPr txBox="1"/>
          <p:nvPr/>
        </p:nvSpPr>
        <p:spPr>
          <a:xfrm>
            <a:off x="1115616" y="342867"/>
            <a:ext cx="6552728" cy="1323439"/>
          </a:xfrm>
          <a:prstGeom prst="rect">
            <a:avLst/>
          </a:prstGeom>
          <a:noFill/>
          <a:ln>
            <a:noFill/>
          </a:ln>
        </p:spPr>
        <p:txBody>
          <a:bodyPr wrap="square" rtlCol="0">
            <a:spAutoFit/>
          </a:bodyPr>
          <a:lstStyle/>
          <a:p>
            <a:pPr algn="ctr"/>
            <a:r>
              <a:rPr lang="es-CL" sz="8000" dirty="0" smtClean="0">
                <a:ln w="41275">
                  <a:solidFill>
                    <a:srgbClr val="0066CC"/>
                  </a:solidFill>
                </a:ln>
                <a:solidFill>
                  <a:schemeClr val="bg1"/>
                </a:solidFill>
                <a:latin typeface="Berlin Sans FB Demi" panose="020E0802020502020306" pitchFamily="34" charset="0"/>
              </a:rPr>
              <a:t>2 SISTEMAS</a:t>
            </a:r>
            <a:endParaRPr lang="es-CL" sz="8000" dirty="0">
              <a:ln w="41275">
                <a:solidFill>
                  <a:srgbClr val="0066CC"/>
                </a:solidFill>
              </a:ln>
              <a:solidFill>
                <a:schemeClr val="bg1"/>
              </a:solidFill>
              <a:latin typeface="Berlin Sans FB Demi" panose="020E0802020502020306" pitchFamily="34" charset="0"/>
            </a:endParaRPr>
          </a:p>
        </p:txBody>
      </p:sp>
      <p:sp>
        <p:nvSpPr>
          <p:cNvPr id="3" name="CuadroTexto 2"/>
          <p:cNvSpPr txBox="1"/>
          <p:nvPr/>
        </p:nvSpPr>
        <p:spPr>
          <a:xfrm>
            <a:off x="-36512" y="4653136"/>
            <a:ext cx="9649072" cy="1938992"/>
          </a:xfrm>
          <a:prstGeom prst="rect">
            <a:avLst/>
          </a:prstGeom>
          <a:noFill/>
        </p:spPr>
        <p:txBody>
          <a:bodyPr wrap="square" rtlCol="0">
            <a:spAutoFit/>
          </a:bodyPr>
          <a:lstStyle/>
          <a:p>
            <a:pPr marL="857250" indent="-857250">
              <a:buFontTx/>
              <a:buChar char="-"/>
            </a:pPr>
            <a:r>
              <a:rPr lang="es-CL" sz="6000" dirty="0" smtClean="0">
                <a:ln>
                  <a:solidFill>
                    <a:srgbClr val="0066CC"/>
                  </a:solidFill>
                </a:ln>
                <a:solidFill>
                  <a:srgbClr val="B1E0FD"/>
                </a:solidFill>
                <a:latin typeface="Berlin Sans FB Demi" panose="020E0802020502020306" pitchFamily="34" charset="0"/>
              </a:rPr>
              <a:t>FACTURACIÓN</a:t>
            </a:r>
          </a:p>
          <a:p>
            <a:r>
              <a:rPr lang="es-CL" sz="6000" dirty="0" smtClean="0">
                <a:ln>
                  <a:solidFill>
                    <a:srgbClr val="0066CC"/>
                  </a:solidFill>
                </a:ln>
                <a:solidFill>
                  <a:srgbClr val="B1E0FD"/>
                </a:solidFill>
                <a:latin typeface="Berlin Sans FB Demi" panose="020E0802020502020306" pitchFamily="34" charset="0"/>
              </a:rPr>
              <a:t>PROPIA O DE MERCADO -</a:t>
            </a:r>
            <a:endParaRPr lang="es-CL" sz="6000" dirty="0">
              <a:ln>
                <a:solidFill>
                  <a:srgbClr val="0066CC"/>
                </a:solidFill>
              </a:ln>
              <a:solidFill>
                <a:srgbClr val="B1E0FD"/>
              </a:solidFill>
              <a:latin typeface="Berlin Sans FB Demi" panose="020E0802020502020306" pitchFamily="34" charset="0"/>
            </a:endParaRPr>
          </a:p>
        </p:txBody>
      </p:sp>
      <p:sp>
        <p:nvSpPr>
          <p:cNvPr id="4" name="CuadroTexto 3"/>
          <p:cNvSpPr txBox="1"/>
          <p:nvPr/>
        </p:nvSpPr>
        <p:spPr>
          <a:xfrm>
            <a:off x="433444" y="1898723"/>
            <a:ext cx="8603052" cy="1938992"/>
          </a:xfrm>
          <a:prstGeom prst="rect">
            <a:avLst/>
          </a:prstGeom>
          <a:noFill/>
          <a:ln>
            <a:noFill/>
          </a:ln>
        </p:spPr>
        <p:txBody>
          <a:bodyPr wrap="square" rtlCol="0">
            <a:spAutoFit/>
          </a:bodyPr>
          <a:lstStyle/>
          <a:p>
            <a:r>
              <a:rPr lang="es-CL" sz="6000" dirty="0" smtClean="0">
                <a:ln>
                  <a:solidFill>
                    <a:srgbClr val="0066CC"/>
                  </a:solidFill>
                </a:ln>
                <a:solidFill>
                  <a:srgbClr val="B1E0FD"/>
                </a:solidFill>
                <a:latin typeface="Berlin Sans FB Demi" panose="020E0802020502020306" pitchFamily="34" charset="0"/>
              </a:rPr>
              <a:t>- FACTURACIÓN</a:t>
            </a:r>
          </a:p>
          <a:p>
            <a:r>
              <a:rPr lang="es-CL" sz="6000" dirty="0" smtClean="0">
                <a:ln>
                  <a:solidFill>
                    <a:srgbClr val="0066CC"/>
                  </a:solidFill>
                </a:ln>
                <a:solidFill>
                  <a:srgbClr val="B1E0FD"/>
                </a:solidFill>
                <a:latin typeface="Berlin Sans FB Demi" panose="020E0802020502020306" pitchFamily="34" charset="0"/>
              </a:rPr>
              <a:t>GRATUITA SII -</a:t>
            </a:r>
          </a:p>
        </p:txBody>
      </p:sp>
    </p:spTree>
    <p:extLst>
      <p:ext uri="{BB962C8B-B14F-4D97-AF65-F5344CB8AC3E}">
        <p14:creationId xmlns:p14="http://schemas.microsoft.com/office/powerpoint/2010/main" val="28626158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32" cy="6854949"/>
          </a:xfrm>
          <a:prstGeom prst="rect">
            <a:avLst/>
          </a:prstGeom>
        </p:spPr>
      </p:pic>
      <p:sp>
        <p:nvSpPr>
          <p:cNvPr id="3" name="CuadroTexto 2"/>
          <p:cNvSpPr txBox="1"/>
          <p:nvPr/>
        </p:nvSpPr>
        <p:spPr>
          <a:xfrm>
            <a:off x="5004048" y="275084"/>
            <a:ext cx="3919860" cy="461665"/>
          </a:xfrm>
          <a:prstGeom prst="rect">
            <a:avLst/>
          </a:prstGeom>
          <a:noFill/>
        </p:spPr>
        <p:txBody>
          <a:bodyPr wrap="square" rtlCol="0">
            <a:spAutoFit/>
          </a:bodyPr>
          <a:lstStyle/>
          <a:p>
            <a:r>
              <a:rPr lang="es-CL" sz="2400" dirty="0" smtClean="0">
                <a:ln>
                  <a:solidFill>
                    <a:srgbClr val="0066CC"/>
                  </a:solidFill>
                </a:ln>
                <a:solidFill>
                  <a:schemeClr val="bg1"/>
                </a:solidFill>
                <a:latin typeface="Berlin Sans FB Demi" panose="020E0802020502020306" pitchFamily="34" charset="0"/>
              </a:rPr>
              <a:t>PROPIO O DE MERCADO</a:t>
            </a:r>
            <a:endParaRPr lang="es-CL" sz="2400" dirty="0">
              <a:ln>
                <a:solidFill>
                  <a:srgbClr val="0066CC"/>
                </a:solidFill>
              </a:ln>
              <a:solidFill>
                <a:schemeClr val="bg1"/>
              </a:solidFill>
              <a:latin typeface="Berlin Sans FB Demi" panose="020E0802020502020306" pitchFamily="34" charset="0"/>
            </a:endParaRPr>
          </a:p>
        </p:txBody>
      </p:sp>
      <p:sp>
        <p:nvSpPr>
          <p:cNvPr id="4" name="CuadroTexto 3"/>
          <p:cNvSpPr txBox="1"/>
          <p:nvPr/>
        </p:nvSpPr>
        <p:spPr>
          <a:xfrm>
            <a:off x="87052" y="275085"/>
            <a:ext cx="4916996" cy="461665"/>
          </a:xfrm>
          <a:prstGeom prst="rect">
            <a:avLst/>
          </a:prstGeom>
          <a:noFill/>
          <a:ln>
            <a:noFill/>
          </a:ln>
        </p:spPr>
        <p:txBody>
          <a:bodyPr wrap="square" rtlCol="0">
            <a:spAutoFit/>
          </a:bodyPr>
          <a:lstStyle/>
          <a:p>
            <a:r>
              <a:rPr lang="es-CL" sz="2400" dirty="0" smtClean="0">
                <a:ln>
                  <a:solidFill>
                    <a:srgbClr val="0066CC"/>
                  </a:solidFill>
                </a:ln>
                <a:solidFill>
                  <a:schemeClr val="bg1"/>
                </a:solidFill>
                <a:latin typeface="Berlin Sans FB Demi" panose="020E0802020502020306" pitchFamily="34" charset="0"/>
              </a:rPr>
              <a:t>FACTURACIÓN GRATUITA SII</a:t>
            </a:r>
            <a:endParaRPr lang="es-CL" sz="2400" dirty="0">
              <a:ln>
                <a:solidFill>
                  <a:srgbClr val="0066CC"/>
                </a:solidFill>
              </a:ln>
              <a:solidFill>
                <a:schemeClr val="bg1"/>
              </a:solidFill>
              <a:latin typeface="Berlin Sans FB Demi" panose="020E0802020502020306"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252574648"/>
              </p:ext>
            </p:extLst>
          </p:nvPr>
        </p:nvGraphicFramePr>
        <p:xfrm>
          <a:off x="77240" y="1268760"/>
          <a:ext cx="8856987" cy="914374"/>
        </p:xfrm>
        <a:graphic>
          <a:graphicData uri="http://schemas.openxmlformats.org/drawingml/2006/table">
            <a:tbl>
              <a:tblPr firstRow="1" bandRow="1">
                <a:tableStyleId>{2D5ABB26-0587-4C30-8999-92F81FD0307C}</a:tableStyleId>
              </a:tblPr>
              <a:tblGrid>
                <a:gridCol w="4320480">
                  <a:extLst>
                    <a:ext uri="{9D8B030D-6E8A-4147-A177-3AD203B41FA5}">
                      <a16:colId xmlns:a16="http://schemas.microsoft.com/office/drawing/2014/main" xmlns="" val="20000"/>
                    </a:ext>
                  </a:extLst>
                </a:gridCol>
                <a:gridCol w="216024">
                  <a:extLst>
                    <a:ext uri="{9D8B030D-6E8A-4147-A177-3AD203B41FA5}">
                      <a16:colId xmlns:a16="http://schemas.microsoft.com/office/drawing/2014/main" xmlns="" val="20001"/>
                    </a:ext>
                  </a:extLst>
                </a:gridCol>
                <a:gridCol w="4320483">
                  <a:extLst>
                    <a:ext uri="{9D8B030D-6E8A-4147-A177-3AD203B41FA5}">
                      <a16:colId xmlns:a16="http://schemas.microsoft.com/office/drawing/2014/main" xmlns="" val="20002"/>
                    </a:ext>
                  </a:extLst>
                </a:gridCol>
              </a:tblGrid>
              <a:tr h="822935">
                <a:tc>
                  <a:txBody>
                    <a:bodyPr/>
                    <a:lstStyle/>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CL" sz="2000" b="1" u="none" strike="noStrike" cap="none" normalizeH="0"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Ofrecido gratuitamente por el SII </a:t>
                      </a:r>
                      <a:r>
                        <a:rPr kumimoji="0" lang="es-CL" sz="1400" b="1" u="none" strike="noStrike" cap="none" normalizeH="0"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(Según la Ley 20.727 sobre FE obligatoria)</a:t>
                      </a:r>
                      <a:endParaRPr kumimoji="0" lang="es-CL" sz="1400" b="1" i="0" u="none" strike="noStrike" cap="none" normalizeH="0"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txBody>
                  <a:tcPr marL="91433" marR="91433" marT="45707"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tc>
                  <a:txBody>
                    <a:bodyPr/>
                    <a:lstStyle/>
                    <a:p>
                      <a:endParaRPr lang="es-CL" sz="1800" b="1" dirty="0">
                        <a:ln w="3175">
                          <a:solidFill>
                            <a:srgbClr val="0070C0"/>
                          </a:solidFill>
                        </a:ln>
                        <a:solidFill>
                          <a:schemeClr val="bg1"/>
                        </a:solidFill>
                        <a:effectLst>
                          <a:outerShdw blurRad="50800" dist="38100" dir="2700000" algn="tl" rotWithShape="0">
                            <a:prstClr val="black">
                              <a:alpha val="40000"/>
                            </a:prst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tc>
                  <a:txBody>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CL" sz="2000" b="1" u="none" strike="noStrike" cap="none" normalizeH="0"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Adquirido en el mercado o desarrollado  internamente</a:t>
                      </a:r>
                      <a:endParaRPr kumimoji="0" lang="es-CL" sz="2000" b="1" i="0" u="none" strike="noStrike" cap="none" normalizeH="0"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txBody>
                  <a:tcPr marL="91433" marR="91433" marT="45707"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extLst>
                  <a:ext uri="{0D108BD9-81ED-4DB2-BD59-A6C34878D82A}">
                    <a16:rowId xmlns:a16="http://schemas.microsoft.com/office/drawing/2014/main" xmlns="" val="10000"/>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904893615"/>
              </p:ext>
            </p:extLst>
          </p:nvPr>
        </p:nvGraphicFramePr>
        <p:xfrm>
          <a:off x="66921" y="2492896"/>
          <a:ext cx="8856987" cy="1310614"/>
        </p:xfrm>
        <a:graphic>
          <a:graphicData uri="http://schemas.openxmlformats.org/drawingml/2006/table">
            <a:tbl>
              <a:tblPr firstRow="1" bandRow="1">
                <a:tableStyleId>{2D5ABB26-0587-4C30-8999-92F81FD0307C}</a:tableStyleId>
              </a:tblPr>
              <a:tblGrid>
                <a:gridCol w="4320480">
                  <a:extLst>
                    <a:ext uri="{9D8B030D-6E8A-4147-A177-3AD203B41FA5}">
                      <a16:colId xmlns:a16="http://schemas.microsoft.com/office/drawing/2014/main" xmlns="" val="20000"/>
                    </a:ext>
                  </a:extLst>
                </a:gridCol>
                <a:gridCol w="216024">
                  <a:extLst>
                    <a:ext uri="{9D8B030D-6E8A-4147-A177-3AD203B41FA5}">
                      <a16:colId xmlns:a16="http://schemas.microsoft.com/office/drawing/2014/main" xmlns="" val="20001"/>
                    </a:ext>
                  </a:extLst>
                </a:gridCol>
                <a:gridCol w="4320483">
                  <a:extLst>
                    <a:ext uri="{9D8B030D-6E8A-4147-A177-3AD203B41FA5}">
                      <a16:colId xmlns:a16="http://schemas.microsoft.com/office/drawing/2014/main" xmlns="" val="20002"/>
                    </a:ext>
                  </a:extLst>
                </a:gridCol>
              </a:tblGrid>
              <a:tr h="635837">
                <a:tc>
                  <a:txBody>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CL" sz="2000" b="1" i="0" u="none" strike="noStrike" cap="none" normalizeH="0"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No se integra con otros softwares contables del contribuyente</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CL" sz="2000" b="1" i="0" u="none" strike="noStrike" cap="none" normalizeH="0"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txBody>
                  <a:tcPr marL="91433" marR="91433" marT="45707"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tc>
                  <a:txBody>
                    <a:bodyPr/>
                    <a:lstStyle/>
                    <a:p>
                      <a:endParaRPr lang="es-CL" sz="2000" b="1" dirty="0">
                        <a:ln w="3175">
                          <a:solidFill>
                            <a:srgbClr val="0070C0"/>
                          </a:solidFill>
                        </a:ln>
                        <a:solidFill>
                          <a:schemeClr val="bg1"/>
                        </a:solidFill>
                        <a:effectLst>
                          <a:outerShdw blurRad="50800" dist="38100" dir="2700000" algn="tl" rotWithShape="0">
                            <a:prstClr val="black">
                              <a:alpha val="40000"/>
                            </a:prst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tc>
                  <a:txBody>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CL" sz="2000" b="1" u="none" strike="noStrike" cap="none" normalizeH="0"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Se podría integrar con aplicaciones  existentes en la empresa</a:t>
                      </a:r>
                      <a:endParaRPr kumimoji="0" lang="es-CL" sz="2000" b="1" i="0" u="none" strike="noStrike" cap="none" normalizeH="0"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txBody>
                  <a:tcPr marL="91433" marR="91433" marT="45707"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extLst>
                  <a:ext uri="{0D108BD9-81ED-4DB2-BD59-A6C34878D82A}">
                    <a16:rowId xmlns:a16="http://schemas.microsoft.com/office/drawing/2014/main" xmlns="" val="10000"/>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734403313"/>
              </p:ext>
            </p:extLst>
          </p:nvPr>
        </p:nvGraphicFramePr>
        <p:xfrm>
          <a:off x="81233" y="3645024"/>
          <a:ext cx="8856987" cy="1005814"/>
        </p:xfrm>
        <a:graphic>
          <a:graphicData uri="http://schemas.openxmlformats.org/drawingml/2006/table">
            <a:tbl>
              <a:tblPr firstRow="1" bandRow="1">
                <a:tableStyleId>{2D5ABB26-0587-4C30-8999-92F81FD0307C}</a:tableStyleId>
              </a:tblPr>
              <a:tblGrid>
                <a:gridCol w="4320480">
                  <a:extLst>
                    <a:ext uri="{9D8B030D-6E8A-4147-A177-3AD203B41FA5}">
                      <a16:colId xmlns:a16="http://schemas.microsoft.com/office/drawing/2014/main" xmlns="" val="20000"/>
                    </a:ext>
                  </a:extLst>
                </a:gridCol>
                <a:gridCol w="216024">
                  <a:extLst>
                    <a:ext uri="{9D8B030D-6E8A-4147-A177-3AD203B41FA5}">
                      <a16:colId xmlns:a16="http://schemas.microsoft.com/office/drawing/2014/main" xmlns="" val="20001"/>
                    </a:ext>
                  </a:extLst>
                </a:gridCol>
                <a:gridCol w="4320483">
                  <a:extLst>
                    <a:ext uri="{9D8B030D-6E8A-4147-A177-3AD203B41FA5}">
                      <a16:colId xmlns:a16="http://schemas.microsoft.com/office/drawing/2014/main" xmlns="" val="20002"/>
                    </a:ext>
                  </a:extLst>
                </a:gridCol>
              </a:tblGrid>
              <a:tr h="903570">
                <a:tc>
                  <a:txBody>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CL" sz="2000" b="1" u="none" strike="noStrike" cap="none" normalizeH="0"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No requiere certificación del SII y se puede comenzar a facturar inmediatamente</a:t>
                      </a:r>
                      <a:endParaRPr kumimoji="0" lang="es-CL" sz="2000" b="1" i="0" u="none" strike="noStrike" cap="none" normalizeH="0"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txBody>
                  <a:tcPr marL="91433" marR="91433" marT="45707"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tc>
                  <a:txBody>
                    <a:bodyPr/>
                    <a:lstStyle/>
                    <a:p>
                      <a:endParaRPr lang="es-CL" sz="2000" b="1" dirty="0">
                        <a:ln w="3175">
                          <a:solidFill>
                            <a:srgbClr val="0070C0"/>
                          </a:solidFill>
                        </a:ln>
                        <a:solidFill>
                          <a:schemeClr val="bg1"/>
                        </a:solidFill>
                        <a:effectLst>
                          <a:outerShdw blurRad="50800" dist="38100" dir="2700000" algn="tl" rotWithShape="0">
                            <a:prstClr val="black">
                              <a:alpha val="40000"/>
                            </a:prst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tc>
                  <a:txBody>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CL" sz="2000" b="1" u="none" strike="noStrike" cap="none" normalizeH="0"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Requiere un proceso de certificación con el SII</a:t>
                      </a:r>
                      <a:endParaRPr kumimoji="0" lang="es-CL" sz="2000" b="1" i="0" u="none" strike="noStrike" cap="none" normalizeH="0"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txBody>
                  <a:tcPr marL="91433" marR="91433" marT="45707"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extLst>
                  <a:ext uri="{0D108BD9-81ED-4DB2-BD59-A6C34878D82A}">
                    <a16:rowId xmlns:a16="http://schemas.microsoft.com/office/drawing/2014/main" xmlns="" val="10000"/>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878053695"/>
              </p:ext>
            </p:extLst>
          </p:nvPr>
        </p:nvGraphicFramePr>
        <p:xfrm>
          <a:off x="81804" y="4869160"/>
          <a:ext cx="8856987" cy="1005814"/>
        </p:xfrm>
        <a:graphic>
          <a:graphicData uri="http://schemas.openxmlformats.org/drawingml/2006/table">
            <a:tbl>
              <a:tblPr firstRow="1" bandRow="1">
                <a:tableStyleId>{2D5ABB26-0587-4C30-8999-92F81FD0307C}</a:tableStyleId>
              </a:tblPr>
              <a:tblGrid>
                <a:gridCol w="4320480">
                  <a:extLst>
                    <a:ext uri="{9D8B030D-6E8A-4147-A177-3AD203B41FA5}">
                      <a16:colId xmlns:a16="http://schemas.microsoft.com/office/drawing/2014/main" xmlns="" val="20000"/>
                    </a:ext>
                  </a:extLst>
                </a:gridCol>
                <a:gridCol w="216024">
                  <a:extLst>
                    <a:ext uri="{9D8B030D-6E8A-4147-A177-3AD203B41FA5}">
                      <a16:colId xmlns:a16="http://schemas.microsoft.com/office/drawing/2014/main" xmlns="" val="20001"/>
                    </a:ext>
                  </a:extLst>
                </a:gridCol>
                <a:gridCol w="4320483">
                  <a:extLst>
                    <a:ext uri="{9D8B030D-6E8A-4147-A177-3AD203B41FA5}">
                      <a16:colId xmlns:a16="http://schemas.microsoft.com/office/drawing/2014/main" xmlns="" val="20002"/>
                    </a:ext>
                  </a:extLst>
                </a:gridCol>
              </a:tblGrid>
              <a:tr h="635837">
                <a:tc>
                  <a:txBody>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CL" sz="2000" b="1" i="0" u="none" strike="noStrike" cap="none" normalizeH="0"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Ofrecida para contribuyentes con características</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s-CL" sz="2000" b="1" i="0" u="none" strike="noStrike" cap="none" normalizeH="0"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especificadas en la Ley</a:t>
                      </a:r>
                    </a:p>
                  </a:txBody>
                  <a:tcPr marL="91433" marR="91433" marT="45707"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tc>
                  <a:txBody>
                    <a:bodyPr/>
                    <a:lstStyle/>
                    <a:p>
                      <a:endParaRPr lang="es-CL" sz="2000" b="1" dirty="0">
                        <a:ln w="3175">
                          <a:solidFill>
                            <a:srgbClr val="0070C0"/>
                          </a:solidFill>
                        </a:ln>
                        <a:solidFill>
                          <a:schemeClr val="bg1"/>
                        </a:solidFill>
                        <a:effectLst>
                          <a:outerShdw blurRad="50800" dist="38100" dir="2700000" algn="tl" rotWithShape="0">
                            <a:prstClr val="black">
                              <a:alpha val="40000"/>
                            </a:prst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tc>
                  <a:txBody>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CL" sz="2000" b="1" i="0" u="none" strike="noStrike" cap="none" normalizeH="0"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Para todos los contribuyentes</a:t>
                      </a:r>
                    </a:p>
                  </a:txBody>
                  <a:tcPr marL="91433" marR="91433" marT="45707"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extLst>
                  <a:ext uri="{0D108BD9-81ED-4DB2-BD59-A6C34878D82A}">
                    <a16:rowId xmlns:a16="http://schemas.microsoft.com/office/drawing/2014/main" xmlns="" val="10000"/>
                  </a:ext>
                </a:extLst>
              </a:tr>
            </a:tbl>
          </a:graphicData>
        </a:graphic>
      </p:graphicFrame>
      <p:cxnSp>
        <p:nvCxnSpPr>
          <p:cNvPr id="10" name="Conector recto 9"/>
          <p:cNvCxnSpPr/>
          <p:nvPr/>
        </p:nvCxnSpPr>
        <p:spPr>
          <a:xfrm>
            <a:off x="395536" y="908720"/>
            <a:ext cx="8424936"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4572000" y="130312"/>
            <a:ext cx="0" cy="6107000"/>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6553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32" cy="6854949"/>
          </a:xfrm>
          <a:prstGeom prst="rect">
            <a:avLst/>
          </a:prstGeom>
        </p:spPr>
      </p:pic>
      <p:sp>
        <p:nvSpPr>
          <p:cNvPr id="3" name="CuadroTexto 2"/>
          <p:cNvSpPr txBox="1"/>
          <p:nvPr/>
        </p:nvSpPr>
        <p:spPr>
          <a:xfrm>
            <a:off x="4919775" y="368323"/>
            <a:ext cx="3919860" cy="461665"/>
          </a:xfrm>
          <a:prstGeom prst="rect">
            <a:avLst/>
          </a:prstGeom>
          <a:noFill/>
        </p:spPr>
        <p:txBody>
          <a:bodyPr wrap="square" rtlCol="0">
            <a:spAutoFit/>
          </a:bodyPr>
          <a:lstStyle/>
          <a:p>
            <a:r>
              <a:rPr lang="es-CL" sz="2400" dirty="0" smtClean="0">
                <a:ln>
                  <a:solidFill>
                    <a:srgbClr val="0066CC"/>
                  </a:solidFill>
                </a:ln>
                <a:solidFill>
                  <a:schemeClr val="bg1"/>
                </a:solidFill>
                <a:latin typeface="Berlin Sans FB Demi" panose="020E0802020502020306" pitchFamily="34" charset="0"/>
              </a:rPr>
              <a:t>PROPIO O DE MERCADO</a:t>
            </a:r>
            <a:endParaRPr lang="es-CL" sz="2400" dirty="0">
              <a:ln>
                <a:solidFill>
                  <a:srgbClr val="0066CC"/>
                </a:solidFill>
              </a:ln>
              <a:solidFill>
                <a:schemeClr val="bg1"/>
              </a:solidFill>
              <a:latin typeface="Berlin Sans FB Demi" panose="020E0802020502020306" pitchFamily="34" charset="0"/>
            </a:endParaRPr>
          </a:p>
        </p:txBody>
      </p:sp>
      <p:sp>
        <p:nvSpPr>
          <p:cNvPr id="4" name="CuadroTexto 3"/>
          <p:cNvSpPr txBox="1"/>
          <p:nvPr/>
        </p:nvSpPr>
        <p:spPr>
          <a:xfrm>
            <a:off x="323528" y="368322"/>
            <a:ext cx="4916996" cy="461665"/>
          </a:xfrm>
          <a:prstGeom prst="rect">
            <a:avLst/>
          </a:prstGeom>
          <a:noFill/>
          <a:ln>
            <a:noFill/>
          </a:ln>
        </p:spPr>
        <p:txBody>
          <a:bodyPr wrap="square" rtlCol="0">
            <a:spAutoFit/>
          </a:bodyPr>
          <a:lstStyle/>
          <a:p>
            <a:r>
              <a:rPr lang="es-CL" sz="2400" dirty="0" smtClean="0">
                <a:ln>
                  <a:solidFill>
                    <a:srgbClr val="0066CC"/>
                  </a:solidFill>
                </a:ln>
                <a:solidFill>
                  <a:schemeClr val="bg1"/>
                </a:solidFill>
                <a:latin typeface="Berlin Sans FB Demi" panose="020E0802020502020306" pitchFamily="34" charset="0"/>
              </a:rPr>
              <a:t>FACTURACIÓN GRATUITA SII</a:t>
            </a:r>
            <a:endParaRPr lang="es-CL" sz="2400" dirty="0">
              <a:ln>
                <a:solidFill>
                  <a:srgbClr val="0066CC"/>
                </a:solidFill>
              </a:ln>
              <a:solidFill>
                <a:schemeClr val="bg1"/>
              </a:solidFill>
              <a:latin typeface="Berlin Sans FB Demi" panose="020E0802020502020306"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953881677"/>
              </p:ext>
            </p:extLst>
          </p:nvPr>
        </p:nvGraphicFramePr>
        <p:xfrm>
          <a:off x="32593" y="4869160"/>
          <a:ext cx="8856987" cy="1005814"/>
        </p:xfrm>
        <a:graphic>
          <a:graphicData uri="http://schemas.openxmlformats.org/drawingml/2006/table">
            <a:tbl>
              <a:tblPr firstRow="1" bandRow="1">
                <a:tableStyleId>{2D5ABB26-0587-4C30-8999-92F81FD0307C}</a:tableStyleId>
              </a:tblPr>
              <a:tblGrid>
                <a:gridCol w="4320480">
                  <a:extLst>
                    <a:ext uri="{9D8B030D-6E8A-4147-A177-3AD203B41FA5}">
                      <a16:colId xmlns:a16="http://schemas.microsoft.com/office/drawing/2014/main" xmlns="" val="20000"/>
                    </a:ext>
                  </a:extLst>
                </a:gridCol>
                <a:gridCol w="216024">
                  <a:extLst>
                    <a:ext uri="{9D8B030D-6E8A-4147-A177-3AD203B41FA5}">
                      <a16:colId xmlns:a16="http://schemas.microsoft.com/office/drawing/2014/main" xmlns="" val="20001"/>
                    </a:ext>
                  </a:extLst>
                </a:gridCol>
                <a:gridCol w="4320483">
                  <a:extLst>
                    <a:ext uri="{9D8B030D-6E8A-4147-A177-3AD203B41FA5}">
                      <a16:colId xmlns:a16="http://schemas.microsoft.com/office/drawing/2014/main" xmlns="" val="20002"/>
                    </a:ext>
                  </a:extLst>
                </a:gridCol>
              </a:tblGrid>
              <a:tr h="635837">
                <a:tc>
                  <a:txBody>
                    <a:bodyPr/>
                    <a:lstStyle/>
                    <a:p>
                      <a:pPr marL="285750" indent="-285750" algn="just" fontAlgn="b">
                        <a:buFont typeface="Arial" panose="020B0604020202020204" pitchFamily="34" charset="0"/>
                        <a:buChar char="•"/>
                      </a:pPr>
                      <a:r>
                        <a:rPr lang="es-CL" sz="2000" b="1" i="0" u="none" strike="noStrike"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Emite documentos uno a uno independientemente de la sucursal.</a:t>
                      </a:r>
                      <a:endParaRPr lang="es-CL" sz="2000" b="1" i="0" u="none" strike="noStrike" dirty="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txBody>
                  <a:tcPr marL="91433" marR="91433" marT="45707"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tc>
                  <a:txBody>
                    <a:bodyPr/>
                    <a:lstStyle/>
                    <a:p>
                      <a:endParaRPr lang="es-CL" sz="2000" b="1" dirty="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tc>
                  <a:txBody>
                    <a:bodyPr/>
                    <a:lstStyle/>
                    <a:p>
                      <a:pPr marL="285750" indent="-285750" algn="just" fontAlgn="b">
                        <a:buFont typeface="Arial" panose="020B0604020202020204" pitchFamily="34" charset="0"/>
                        <a:buChar char="•"/>
                      </a:pPr>
                      <a:r>
                        <a:rPr lang="es-CL" sz="2000" b="1" i="0" u="none" strike="noStrike"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Permite administración de folios en diferentes sucursales.</a:t>
                      </a:r>
                      <a:endParaRPr lang="es-CL" sz="2000" b="1" i="0" u="none" strike="noStrike" dirty="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txBody>
                  <a:tcPr marL="91433" marR="91433" marT="45707"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extLst>
                  <a:ext uri="{0D108BD9-81ED-4DB2-BD59-A6C34878D82A}">
                    <a16:rowId xmlns:a16="http://schemas.microsoft.com/office/drawing/2014/main" xmlns="" val="10000"/>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799992106"/>
              </p:ext>
            </p:extLst>
          </p:nvPr>
        </p:nvGraphicFramePr>
        <p:xfrm>
          <a:off x="102392" y="1628800"/>
          <a:ext cx="8856987" cy="701014"/>
        </p:xfrm>
        <a:graphic>
          <a:graphicData uri="http://schemas.openxmlformats.org/drawingml/2006/table">
            <a:tbl>
              <a:tblPr firstRow="1" bandRow="1">
                <a:tableStyleId>{2D5ABB26-0587-4C30-8999-92F81FD0307C}</a:tableStyleId>
              </a:tblPr>
              <a:tblGrid>
                <a:gridCol w="4320480">
                  <a:extLst>
                    <a:ext uri="{9D8B030D-6E8A-4147-A177-3AD203B41FA5}">
                      <a16:colId xmlns:a16="http://schemas.microsoft.com/office/drawing/2014/main" xmlns="" val="20000"/>
                    </a:ext>
                  </a:extLst>
                </a:gridCol>
                <a:gridCol w="216024">
                  <a:extLst>
                    <a:ext uri="{9D8B030D-6E8A-4147-A177-3AD203B41FA5}">
                      <a16:colId xmlns:a16="http://schemas.microsoft.com/office/drawing/2014/main" xmlns="" val="20001"/>
                    </a:ext>
                  </a:extLst>
                </a:gridCol>
                <a:gridCol w="4320483">
                  <a:extLst>
                    <a:ext uri="{9D8B030D-6E8A-4147-A177-3AD203B41FA5}">
                      <a16:colId xmlns:a16="http://schemas.microsoft.com/office/drawing/2014/main" xmlns="" val="20002"/>
                    </a:ext>
                  </a:extLst>
                </a:gridCol>
              </a:tblGrid>
              <a:tr h="368133">
                <a:tc>
                  <a:txBody>
                    <a:bodyPr/>
                    <a:lstStyle/>
                    <a:p>
                      <a:pPr marL="285750" indent="-285750" algn="just" fontAlgn="b">
                        <a:buFont typeface="Arial" panose="020B0604020202020204" pitchFamily="34" charset="0"/>
                        <a:buChar char="•"/>
                      </a:pPr>
                      <a:r>
                        <a:rPr lang="es-CL" sz="2000" b="1" i="0" u="none" strike="noStrike"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Bajo volumen de emisión de DTE.</a:t>
                      </a:r>
                      <a:endParaRPr lang="es-CL" sz="2000" b="1" i="0" u="none" strike="noStrike" dirty="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txBody>
                  <a:tcPr marL="91433" marR="91433" marT="45707"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tc>
                  <a:txBody>
                    <a:bodyPr/>
                    <a:lstStyle/>
                    <a:p>
                      <a:endParaRPr lang="es-CL" sz="1800" b="1" dirty="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tc>
                  <a:txBody>
                    <a:bodyPr/>
                    <a:lstStyle/>
                    <a:p>
                      <a:pPr marL="285750" indent="-285750" algn="just" fontAlgn="b">
                        <a:buFont typeface="Arial" panose="020B0604020202020204" pitchFamily="34" charset="0"/>
                        <a:buChar char="•"/>
                      </a:pPr>
                      <a:r>
                        <a:rPr lang="es-CL" sz="2000" b="1" i="0" u="none" strike="noStrike"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Alto volumen de emisión de DTE.</a:t>
                      </a:r>
                      <a:endParaRPr lang="es-CL" sz="2000" b="1" i="0" u="none" strike="noStrike" dirty="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txBody>
                  <a:tcPr marL="91433" marR="91433" marT="45707"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extLst>
                  <a:ext uri="{0D108BD9-81ED-4DB2-BD59-A6C34878D82A}">
                    <a16:rowId xmlns:a16="http://schemas.microsoft.com/office/drawing/2014/main" xmlns="" val="10000"/>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356670680"/>
              </p:ext>
            </p:extLst>
          </p:nvPr>
        </p:nvGraphicFramePr>
        <p:xfrm>
          <a:off x="66921" y="2564904"/>
          <a:ext cx="8856987" cy="2225014"/>
        </p:xfrm>
        <a:graphic>
          <a:graphicData uri="http://schemas.openxmlformats.org/drawingml/2006/table">
            <a:tbl>
              <a:tblPr firstRow="1" bandRow="1">
                <a:tableStyleId>{2D5ABB26-0587-4C30-8999-92F81FD0307C}</a:tableStyleId>
              </a:tblPr>
              <a:tblGrid>
                <a:gridCol w="4320480">
                  <a:extLst>
                    <a:ext uri="{9D8B030D-6E8A-4147-A177-3AD203B41FA5}">
                      <a16:colId xmlns:a16="http://schemas.microsoft.com/office/drawing/2014/main" xmlns="" val="20000"/>
                    </a:ext>
                  </a:extLst>
                </a:gridCol>
                <a:gridCol w="216024">
                  <a:extLst>
                    <a:ext uri="{9D8B030D-6E8A-4147-A177-3AD203B41FA5}">
                      <a16:colId xmlns:a16="http://schemas.microsoft.com/office/drawing/2014/main" xmlns="" val="20001"/>
                    </a:ext>
                  </a:extLst>
                </a:gridCol>
                <a:gridCol w="4320483">
                  <a:extLst>
                    <a:ext uri="{9D8B030D-6E8A-4147-A177-3AD203B41FA5}">
                      <a16:colId xmlns:a16="http://schemas.microsoft.com/office/drawing/2014/main" xmlns="" val="20002"/>
                    </a:ext>
                  </a:extLst>
                </a:gridCol>
              </a:tblGrid>
              <a:tr h="1706769">
                <a:tc>
                  <a:txBody>
                    <a:bodyPr/>
                    <a:lstStyle/>
                    <a:p>
                      <a:pPr marL="285750" indent="-285750" algn="just" fontAlgn="t">
                        <a:buFont typeface="Arial" panose="020B0604020202020204" pitchFamily="34" charset="0"/>
                        <a:buChar char="•"/>
                      </a:pPr>
                      <a:r>
                        <a:rPr lang="es-CL" sz="2000" b="1" i="0" u="none" strike="noStrike"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Facturas (afecta y exenta), nota de crédito y débito, guía de despacho y factura de compra.</a:t>
                      </a:r>
                    </a:p>
                  </a:txBody>
                  <a:tcPr marL="91433" marR="91433" marT="45707"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tc>
                  <a:txBody>
                    <a:bodyPr/>
                    <a:lstStyle/>
                    <a:p>
                      <a:endParaRPr lang="es-CL" sz="2000" b="1" dirty="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tc>
                  <a:txBody>
                    <a:bodyPr/>
                    <a:lstStyle/>
                    <a:p>
                      <a:pPr marL="285750" indent="-285750" algn="just" fontAlgn="t">
                        <a:buFont typeface="Arial" panose="020B0604020202020204" pitchFamily="34" charset="0"/>
                        <a:buChar char="•"/>
                      </a:pPr>
                      <a:r>
                        <a:rPr lang="es-CL" sz="2000" b="1" i="0" u="none" strike="noStrike"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Pueden</a:t>
                      </a:r>
                      <a:r>
                        <a:rPr lang="es-CL" sz="2000" b="1" i="0" u="none" strike="noStrike"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emitir facturas, notas de crédito y débito, </a:t>
                      </a:r>
                      <a:r>
                        <a:rPr lang="es-CL" sz="2000" b="1" i="0" u="none" strike="noStrike"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guía de despacho, factura de compra, de exportación, notas de crédito y débito de exportación, liquidación factura</a:t>
                      </a:r>
                      <a:r>
                        <a:rPr lang="es-CL" sz="2000" b="1" i="0" u="none" strike="noStrike"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y </a:t>
                      </a:r>
                      <a:r>
                        <a:rPr lang="es-CL" sz="2000" b="1" i="0" u="none" strike="noStrike"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boletas afectas.</a:t>
                      </a:r>
                      <a:endParaRPr lang="es-CL" sz="2000" b="1" i="0" u="none" strike="noStrike" dirty="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txBody>
                  <a:tcPr marL="91433" marR="91433" marT="45707"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extLst>
                  <a:ext uri="{0D108BD9-81ED-4DB2-BD59-A6C34878D82A}">
                    <a16:rowId xmlns:a16="http://schemas.microsoft.com/office/drawing/2014/main" xmlns="" val="10000"/>
                  </a:ext>
                </a:extLst>
              </a:tr>
            </a:tbl>
          </a:graphicData>
        </a:graphic>
      </p:graphicFrame>
      <p:cxnSp>
        <p:nvCxnSpPr>
          <p:cNvPr id="8" name="Conector recto 7"/>
          <p:cNvCxnSpPr/>
          <p:nvPr/>
        </p:nvCxnSpPr>
        <p:spPr>
          <a:xfrm>
            <a:off x="395536" y="908720"/>
            <a:ext cx="8424936"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4572000" y="130312"/>
            <a:ext cx="0" cy="6107000"/>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1404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32" cy="6854949"/>
          </a:xfrm>
          <a:prstGeom prst="rect">
            <a:avLst/>
          </a:prstGeom>
        </p:spPr>
      </p:pic>
      <p:sp>
        <p:nvSpPr>
          <p:cNvPr id="7" name="CuadroTexto 6"/>
          <p:cNvSpPr txBox="1"/>
          <p:nvPr/>
        </p:nvSpPr>
        <p:spPr>
          <a:xfrm>
            <a:off x="2041374" y="228193"/>
            <a:ext cx="5057184" cy="1015663"/>
          </a:xfrm>
          <a:prstGeom prst="rect">
            <a:avLst/>
          </a:prstGeom>
          <a:noFill/>
        </p:spPr>
        <p:txBody>
          <a:bodyPr wrap="square" rtlCol="0">
            <a:spAutoFit/>
          </a:bodyPr>
          <a:lstStyle/>
          <a:p>
            <a:pPr algn="ctr"/>
            <a:r>
              <a:rPr lang="es-CL" sz="3600" dirty="0" smtClean="0">
                <a:ln>
                  <a:solidFill>
                    <a:srgbClr val="0066CC"/>
                  </a:solidFill>
                </a:ln>
                <a:solidFill>
                  <a:schemeClr val="bg1"/>
                </a:solidFill>
                <a:latin typeface="Berlin Sans FB Demi" panose="020E0802020502020306" pitchFamily="34" charset="0"/>
              </a:rPr>
              <a:t>¿CÓMO INSCRIBIRSE?</a:t>
            </a:r>
            <a:endParaRPr lang="es-CL" sz="2400" dirty="0" smtClean="0">
              <a:ln>
                <a:solidFill>
                  <a:srgbClr val="0066CC"/>
                </a:solidFill>
              </a:ln>
              <a:solidFill>
                <a:schemeClr val="bg1"/>
              </a:solidFill>
              <a:latin typeface="Berlin Sans FB Demi" panose="020E0802020502020306" pitchFamily="34" charset="0"/>
            </a:endParaRPr>
          </a:p>
          <a:p>
            <a:pPr algn="ctr"/>
            <a:r>
              <a:rPr lang="es-CL" sz="2400" dirty="0" smtClean="0">
                <a:ln>
                  <a:solidFill>
                    <a:srgbClr val="0066CC"/>
                  </a:solidFill>
                </a:ln>
                <a:solidFill>
                  <a:schemeClr val="bg1"/>
                </a:solidFill>
                <a:latin typeface="Berlin Sans FB Demi" panose="020E0802020502020306" pitchFamily="34" charset="0"/>
              </a:rPr>
              <a:t>Paso a paso…</a:t>
            </a:r>
            <a:endParaRPr lang="es-CL" sz="2400" dirty="0">
              <a:ln>
                <a:solidFill>
                  <a:srgbClr val="0066CC"/>
                </a:solidFill>
              </a:ln>
              <a:solidFill>
                <a:schemeClr val="bg1"/>
              </a:solidFill>
              <a:latin typeface="Berlin Sans FB Demi" panose="020E0802020502020306" pitchFamily="34" charset="0"/>
            </a:endParaRPr>
          </a:p>
        </p:txBody>
      </p:sp>
      <p:sp>
        <p:nvSpPr>
          <p:cNvPr id="10" name="CuadroTexto 9"/>
          <p:cNvSpPr txBox="1"/>
          <p:nvPr/>
        </p:nvSpPr>
        <p:spPr>
          <a:xfrm>
            <a:off x="692798" y="1223439"/>
            <a:ext cx="8013233" cy="954107"/>
          </a:xfrm>
          <a:prstGeom prst="rect">
            <a:avLst/>
          </a:prstGeom>
          <a:noFill/>
        </p:spPr>
        <p:txBody>
          <a:bodyPr wrap="square" rtlCol="0">
            <a:spAutoFit/>
          </a:bodyPr>
          <a:lstStyle/>
          <a:p>
            <a:pPr algn="ctr"/>
            <a:r>
              <a:rPr lang="es-CL" sz="2800" dirty="0" smtClean="0">
                <a:ln>
                  <a:solidFill>
                    <a:srgbClr val="0066CC"/>
                  </a:solidFill>
                </a:ln>
                <a:solidFill>
                  <a:schemeClr val="bg1"/>
                </a:solidFill>
                <a:latin typeface="Berlin Sans FB Demi" panose="020E0802020502020306" pitchFamily="34" charset="0"/>
              </a:rPr>
              <a:t>Para ser Facturador Electrónico se requiere de un </a:t>
            </a:r>
          </a:p>
          <a:p>
            <a:pPr algn="ctr"/>
            <a:r>
              <a:rPr lang="es-CL" sz="2800" dirty="0" smtClean="0">
                <a:ln>
                  <a:solidFill>
                    <a:srgbClr val="0066CC"/>
                  </a:solidFill>
                </a:ln>
                <a:solidFill>
                  <a:srgbClr val="FF0000"/>
                </a:solidFill>
                <a:latin typeface="Berlin Sans FB Demi" panose="020E0802020502020306" pitchFamily="34" charset="0"/>
              </a:rPr>
              <a:t>CERTIFICADO DIGITAL</a:t>
            </a:r>
            <a:endParaRPr lang="es-CL" sz="2800" dirty="0">
              <a:ln>
                <a:solidFill>
                  <a:srgbClr val="0066CC"/>
                </a:solidFill>
              </a:ln>
              <a:solidFill>
                <a:srgbClr val="FF0000"/>
              </a:solidFill>
              <a:latin typeface="Berlin Sans FB Demi" panose="020E0802020502020306" pitchFamily="34" charset="0"/>
            </a:endParaRPr>
          </a:p>
        </p:txBody>
      </p:sp>
      <p:pic>
        <p:nvPicPr>
          <p:cNvPr id="6" name="Imagen 5">
            <a:hlinkClick r:id="rId4"/>
          </p:cNvPr>
          <p:cNvPicPr>
            <a:picLocks noChangeAspect="1"/>
          </p:cNvPicPr>
          <p:nvPr/>
        </p:nvPicPr>
        <p:blipFill>
          <a:blip r:embed="rId5"/>
          <a:stretch>
            <a:fillRect/>
          </a:stretch>
        </p:blipFill>
        <p:spPr>
          <a:xfrm>
            <a:off x="7098558" y="1700267"/>
            <a:ext cx="481626" cy="481626"/>
          </a:xfrm>
          <a:prstGeom prst="rect">
            <a:avLst/>
          </a:prstGeom>
        </p:spPr>
      </p:pic>
      <p:sp>
        <p:nvSpPr>
          <p:cNvPr id="12" name="CuadroTexto 11"/>
          <p:cNvSpPr txBox="1"/>
          <p:nvPr/>
        </p:nvSpPr>
        <p:spPr>
          <a:xfrm>
            <a:off x="4890658" y="2276872"/>
            <a:ext cx="3713790" cy="461665"/>
          </a:xfrm>
          <a:prstGeom prst="rect">
            <a:avLst/>
          </a:prstGeom>
          <a:noFill/>
        </p:spPr>
        <p:txBody>
          <a:bodyPr wrap="square" rtlCol="0">
            <a:spAutoFit/>
          </a:bodyPr>
          <a:lstStyle/>
          <a:p>
            <a:r>
              <a:rPr lang="es-CL" sz="2400" dirty="0" smtClean="0">
                <a:ln>
                  <a:solidFill>
                    <a:srgbClr val="0066CC"/>
                  </a:solidFill>
                </a:ln>
                <a:solidFill>
                  <a:srgbClr val="B1E0FD"/>
                </a:solidFill>
                <a:latin typeface="Berlin Sans FB Demi" panose="020E0802020502020306" pitchFamily="34" charset="0"/>
              </a:rPr>
              <a:t>PROPIO O DE MERCADO</a:t>
            </a:r>
            <a:endParaRPr lang="es-CL" sz="2400" dirty="0">
              <a:ln>
                <a:solidFill>
                  <a:srgbClr val="0066CC"/>
                </a:solidFill>
              </a:ln>
              <a:solidFill>
                <a:srgbClr val="B1E0FD"/>
              </a:solidFill>
              <a:latin typeface="Berlin Sans FB Demi" panose="020E0802020502020306" pitchFamily="34" charset="0"/>
            </a:endParaRPr>
          </a:p>
        </p:txBody>
      </p:sp>
      <p:sp>
        <p:nvSpPr>
          <p:cNvPr id="13" name="CuadroTexto 12"/>
          <p:cNvSpPr txBox="1"/>
          <p:nvPr/>
        </p:nvSpPr>
        <p:spPr>
          <a:xfrm>
            <a:off x="755576" y="2276872"/>
            <a:ext cx="4916996" cy="461665"/>
          </a:xfrm>
          <a:prstGeom prst="rect">
            <a:avLst/>
          </a:prstGeom>
          <a:noFill/>
          <a:ln>
            <a:noFill/>
          </a:ln>
        </p:spPr>
        <p:txBody>
          <a:bodyPr wrap="square" rtlCol="0">
            <a:spAutoFit/>
          </a:bodyPr>
          <a:lstStyle/>
          <a:p>
            <a:r>
              <a:rPr lang="es-CL" sz="2400" dirty="0" smtClean="0">
                <a:ln>
                  <a:solidFill>
                    <a:srgbClr val="0066CC"/>
                  </a:solidFill>
                </a:ln>
                <a:solidFill>
                  <a:srgbClr val="B1E0FD"/>
                </a:solidFill>
                <a:latin typeface="Berlin Sans FB Demi" panose="020E0802020502020306" pitchFamily="34" charset="0"/>
              </a:rPr>
              <a:t>FACTURACIÓN SII</a:t>
            </a:r>
            <a:endParaRPr lang="es-CL" sz="2400" dirty="0">
              <a:ln>
                <a:solidFill>
                  <a:srgbClr val="0066CC"/>
                </a:solidFill>
              </a:ln>
              <a:solidFill>
                <a:srgbClr val="B1E0FD"/>
              </a:solidFill>
              <a:latin typeface="Berlin Sans FB Demi" panose="020E0802020502020306" pitchFamily="34" charset="0"/>
            </a:endParaRPr>
          </a:p>
        </p:txBody>
      </p:sp>
      <p:sp>
        <p:nvSpPr>
          <p:cNvPr id="2" name="CuadroTexto 1"/>
          <p:cNvSpPr txBox="1"/>
          <p:nvPr/>
        </p:nvSpPr>
        <p:spPr>
          <a:xfrm>
            <a:off x="4595093" y="2806622"/>
            <a:ext cx="4337081" cy="4093428"/>
          </a:xfrm>
          <a:prstGeom prst="rect">
            <a:avLst/>
          </a:prstGeom>
          <a:noFill/>
        </p:spPr>
        <p:txBody>
          <a:bodyPr wrap="square" rtlCol="0">
            <a:spAutoFit/>
          </a:bodyPr>
          <a:lstStyle/>
          <a:p>
            <a:pPr marL="285750" indent="-285750">
              <a:buFont typeface="Arial" panose="020B0604020202020204" pitchFamily="34" charset="0"/>
              <a:buChar char="•"/>
            </a:pPr>
            <a:r>
              <a:rPr lang="es-CL" sz="2000" dirty="0" smtClean="0">
                <a:ln>
                  <a:solidFill>
                    <a:srgbClr val="0066CC"/>
                  </a:solidFill>
                </a:ln>
                <a:solidFill>
                  <a:srgbClr val="B1E0FD"/>
                </a:solidFill>
                <a:latin typeface="Berlin Sans FB Demi" panose="020E0802020502020306" pitchFamily="34" charset="0"/>
              </a:rPr>
              <a:t>Contribuyente adquiere o desarrolla software para facturar</a:t>
            </a:r>
          </a:p>
          <a:p>
            <a:pPr marL="285750" indent="-285750">
              <a:buFont typeface="Arial" panose="020B0604020202020204" pitchFamily="34" charset="0"/>
              <a:buChar char="•"/>
            </a:pPr>
            <a:endParaRPr lang="es-CL" sz="2000" dirty="0" smtClean="0">
              <a:ln>
                <a:solidFill>
                  <a:srgbClr val="0066CC"/>
                </a:solidFill>
              </a:ln>
              <a:solidFill>
                <a:srgbClr val="B1E0FD"/>
              </a:solidFill>
              <a:latin typeface="Berlin Sans FB Demi" panose="020E0802020502020306" pitchFamily="34" charset="0"/>
            </a:endParaRPr>
          </a:p>
          <a:p>
            <a:pPr marL="285750" indent="-285750">
              <a:buFont typeface="Arial" panose="020B0604020202020204" pitchFamily="34" charset="0"/>
              <a:buChar char="•"/>
            </a:pPr>
            <a:r>
              <a:rPr lang="es-CL" sz="2000" dirty="0" smtClean="0">
                <a:ln>
                  <a:solidFill>
                    <a:srgbClr val="0066CC"/>
                  </a:solidFill>
                </a:ln>
                <a:solidFill>
                  <a:srgbClr val="B1E0FD"/>
                </a:solidFill>
                <a:latin typeface="Berlin Sans FB Demi" panose="020E0802020502020306" pitchFamily="34" charset="0"/>
              </a:rPr>
              <a:t>Postula en www.sii.cl</a:t>
            </a:r>
          </a:p>
          <a:p>
            <a:pPr marL="285750" indent="-285750">
              <a:buFont typeface="Arial" panose="020B0604020202020204" pitchFamily="34" charset="0"/>
              <a:buChar char="•"/>
            </a:pPr>
            <a:endParaRPr lang="es-CL" sz="2000" dirty="0" smtClean="0">
              <a:ln>
                <a:solidFill>
                  <a:srgbClr val="0066CC"/>
                </a:solidFill>
              </a:ln>
              <a:solidFill>
                <a:srgbClr val="B1E0FD"/>
              </a:solidFill>
              <a:latin typeface="Berlin Sans FB Demi" panose="020E0802020502020306" pitchFamily="34" charset="0"/>
            </a:endParaRPr>
          </a:p>
          <a:p>
            <a:pPr marL="285750" indent="-285750">
              <a:buFont typeface="Arial" panose="020B0604020202020204" pitchFamily="34" charset="0"/>
              <a:buChar char="•"/>
            </a:pPr>
            <a:r>
              <a:rPr lang="es-CL" sz="2000" dirty="0" smtClean="0">
                <a:ln>
                  <a:solidFill>
                    <a:srgbClr val="0066CC"/>
                  </a:solidFill>
                </a:ln>
                <a:solidFill>
                  <a:srgbClr val="B1E0FD"/>
                </a:solidFill>
                <a:latin typeface="Berlin Sans FB Demi" panose="020E0802020502020306" pitchFamily="34" charset="0"/>
              </a:rPr>
              <a:t>El SII valida postulación e inscribe al contribuyente en proceso de CERTIFICACIÓN de </a:t>
            </a:r>
            <a:r>
              <a:rPr lang="es-CL" sz="2000" dirty="0" err="1" smtClean="0">
                <a:ln>
                  <a:solidFill>
                    <a:srgbClr val="0066CC"/>
                  </a:solidFill>
                </a:ln>
                <a:solidFill>
                  <a:srgbClr val="B1E0FD"/>
                </a:solidFill>
                <a:latin typeface="Berlin Sans FB Demi" panose="020E0802020502020306" pitchFamily="34" charset="0"/>
              </a:rPr>
              <a:t>DTE´s</a:t>
            </a:r>
            <a:endParaRPr lang="es-CL" sz="2000" dirty="0" smtClean="0">
              <a:ln>
                <a:solidFill>
                  <a:srgbClr val="0066CC"/>
                </a:solidFill>
              </a:ln>
              <a:solidFill>
                <a:srgbClr val="B1E0FD"/>
              </a:solidFill>
              <a:latin typeface="Berlin Sans FB Demi" panose="020E0802020502020306" pitchFamily="34" charset="0"/>
            </a:endParaRPr>
          </a:p>
          <a:p>
            <a:pPr marL="285750" indent="-285750">
              <a:buFont typeface="Arial" panose="020B0604020202020204" pitchFamily="34" charset="0"/>
              <a:buChar char="•"/>
            </a:pPr>
            <a:endParaRPr lang="es-CL" sz="2000" dirty="0" smtClean="0">
              <a:ln>
                <a:solidFill>
                  <a:srgbClr val="0066CC"/>
                </a:solidFill>
              </a:ln>
              <a:solidFill>
                <a:srgbClr val="B1E0FD"/>
              </a:solidFill>
              <a:latin typeface="Berlin Sans FB Demi" panose="020E0802020502020306" pitchFamily="34" charset="0"/>
            </a:endParaRPr>
          </a:p>
          <a:p>
            <a:pPr marL="285750" indent="-285750">
              <a:buFont typeface="Arial" panose="020B0604020202020204" pitchFamily="34" charset="0"/>
              <a:buChar char="•"/>
            </a:pPr>
            <a:r>
              <a:rPr lang="es-CL" sz="2000" dirty="0" smtClean="0">
                <a:ln>
                  <a:solidFill>
                    <a:srgbClr val="0066CC"/>
                  </a:solidFill>
                </a:ln>
                <a:solidFill>
                  <a:srgbClr val="B1E0FD"/>
                </a:solidFill>
                <a:latin typeface="Berlin Sans FB Demi" panose="020E0802020502020306" pitchFamily="34" charset="0"/>
              </a:rPr>
              <a:t>Al aprobar CERTIFICACIÓN declara en www.sii.cl cumplir con los requisitos de emisión y el SII emite Resolución que lo habilita.</a:t>
            </a:r>
            <a:endParaRPr lang="es-CL" sz="2000" dirty="0">
              <a:solidFill>
                <a:srgbClr val="B1E0FD"/>
              </a:solidFill>
            </a:endParaRPr>
          </a:p>
        </p:txBody>
      </p:sp>
      <p:sp>
        <p:nvSpPr>
          <p:cNvPr id="9" name="CuadroTexto 8"/>
          <p:cNvSpPr txBox="1"/>
          <p:nvPr/>
        </p:nvSpPr>
        <p:spPr>
          <a:xfrm>
            <a:off x="409192" y="2951215"/>
            <a:ext cx="3893226" cy="3785652"/>
          </a:xfrm>
          <a:prstGeom prst="rect">
            <a:avLst/>
          </a:prstGeom>
          <a:noFill/>
        </p:spPr>
        <p:txBody>
          <a:bodyPr wrap="square" rtlCol="0">
            <a:spAutoFit/>
          </a:bodyPr>
          <a:lstStyle/>
          <a:p>
            <a:pPr marL="285750" indent="-285750">
              <a:buFont typeface="Arial" panose="020B0604020202020204" pitchFamily="34" charset="0"/>
              <a:buChar char="•"/>
            </a:pPr>
            <a:r>
              <a:rPr lang="es-CL" sz="2000" dirty="0" smtClean="0">
                <a:ln>
                  <a:solidFill>
                    <a:srgbClr val="0066CC"/>
                  </a:solidFill>
                </a:ln>
                <a:solidFill>
                  <a:srgbClr val="B1E0FD"/>
                </a:solidFill>
                <a:latin typeface="Berlin Sans FB Demi" panose="020E0802020502020306" pitchFamily="34" charset="0"/>
              </a:rPr>
              <a:t>Contribuyente debe verificar factibilidad en www.sii.cl</a:t>
            </a:r>
          </a:p>
          <a:p>
            <a:pPr marL="285750" indent="-285750">
              <a:buFont typeface="Arial" panose="020B0604020202020204" pitchFamily="34" charset="0"/>
              <a:buChar char="•"/>
            </a:pPr>
            <a:endParaRPr lang="es-CL" sz="2000" dirty="0" smtClean="0">
              <a:ln>
                <a:solidFill>
                  <a:srgbClr val="0066CC"/>
                </a:solidFill>
              </a:ln>
              <a:solidFill>
                <a:srgbClr val="B1E0FD"/>
              </a:solidFill>
              <a:latin typeface="Berlin Sans FB Demi" panose="020E0802020502020306" pitchFamily="34" charset="0"/>
            </a:endParaRPr>
          </a:p>
          <a:p>
            <a:pPr marL="285750" indent="-285750">
              <a:buFont typeface="Arial" panose="020B0604020202020204" pitchFamily="34" charset="0"/>
              <a:buChar char="•"/>
            </a:pPr>
            <a:r>
              <a:rPr lang="es-CL" sz="2000" dirty="0" smtClean="0">
                <a:ln>
                  <a:solidFill>
                    <a:srgbClr val="0066CC"/>
                  </a:solidFill>
                </a:ln>
                <a:solidFill>
                  <a:srgbClr val="B1E0FD"/>
                </a:solidFill>
                <a:latin typeface="Berlin Sans FB Demi" panose="020E0802020502020306" pitchFamily="34" charset="0"/>
              </a:rPr>
              <a:t>Debe instalar su Certificado Digital</a:t>
            </a:r>
          </a:p>
          <a:p>
            <a:pPr marL="285750" indent="-285750">
              <a:buFont typeface="Arial" panose="020B0604020202020204" pitchFamily="34" charset="0"/>
              <a:buChar char="•"/>
            </a:pPr>
            <a:endParaRPr lang="es-CL" sz="2000" dirty="0" smtClean="0">
              <a:ln>
                <a:solidFill>
                  <a:srgbClr val="0066CC"/>
                </a:solidFill>
              </a:ln>
              <a:solidFill>
                <a:srgbClr val="B1E0FD"/>
              </a:solidFill>
              <a:latin typeface="Berlin Sans FB Demi" panose="020E0802020502020306" pitchFamily="34" charset="0"/>
            </a:endParaRPr>
          </a:p>
          <a:p>
            <a:pPr marL="285750" indent="-285750">
              <a:buFont typeface="Arial" panose="020B0604020202020204" pitchFamily="34" charset="0"/>
              <a:buChar char="•"/>
            </a:pPr>
            <a:r>
              <a:rPr lang="es-CL" sz="2000" dirty="0" smtClean="0">
                <a:ln>
                  <a:solidFill>
                    <a:srgbClr val="0066CC"/>
                  </a:solidFill>
                </a:ln>
                <a:solidFill>
                  <a:srgbClr val="B1E0FD"/>
                </a:solidFill>
                <a:latin typeface="Berlin Sans FB Demi" panose="020E0802020502020306" pitchFamily="34" charset="0"/>
              </a:rPr>
              <a:t>Luego Inscribirse en www.sii.cl</a:t>
            </a:r>
            <a:r>
              <a:rPr lang="es-CL" sz="2000" dirty="0">
                <a:ln>
                  <a:solidFill>
                    <a:srgbClr val="0066CC"/>
                  </a:solidFill>
                </a:ln>
                <a:solidFill>
                  <a:srgbClr val="B1E0FD"/>
                </a:solidFill>
                <a:latin typeface="Berlin Sans FB Demi" panose="020E0802020502020306" pitchFamily="34" charset="0"/>
              </a:rPr>
              <a:t> </a:t>
            </a:r>
            <a:r>
              <a:rPr lang="es-CL" sz="2000" dirty="0" smtClean="0">
                <a:ln>
                  <a:solidFill>
                    <a:srgbClr val="0066CC"/>
                  </a:solidFill>
                </a:ln>
                <a:solidFill>
                  <a:srgbClr val="B1E0FD"/>
                </a:solidFill>
                <a:latin typeface="Berlin Sans FB Demi" panose="020E0802020502020306" pitchFamily="34" charset="0"/>
              </a:rPr>
              <a:t>“Sistema de facturación gratuito del SII”</a:t>
            </a:r>
          </a:p>
          <a:p>
            <a:pPr marL="285750" indent="-285750">
              <a:buFont typeface="Arial" panose="020B0604020202020204" pitchFamily="34" charset="0"/>
              <a:buChar char="•"/>
            </a:pPr>
            <a:endParaRPr lang="es-CL" sz="2000" dirty="0" smtClean="0">
              <a:ln>
                <a:solidFill>
                  <a:srgbClr val="0066CC"/>
                </a:solidFill>
              </a:ln>
              <a:solidFill>
                <a:srgbClr val="B1E0FD"/>
              </a:solidFill>
              <a:latin typeface="Berlin Sans FB Demi" panose="020E0802020502020306" pitchFamily="34" charset="0"/>
            </a:endParaRPr>
          </a:p>
          <a:p>
            <a:pPr marL="285750" indent="-285750">
              <a:buFont typeface="Arial" panose="020B0604020202020204" pitchFamily="34" charset="0"/>
              <a:buChar char="•"/>
            </a:pPr>
            <a:r>
              <a:rPr lang="es-CL" sz="2000" dirty="0" smtClean="0">
                <a:ln>
                  <a:solidFill>
                    <a:srgbClr val="0066CC"/>
                  </a:solidFill>
                </a:ln>
                <a:solidFill>
                  <a:srgbClr val="B1E0FD"/>
                </a:solidFill>
                <a:latin typeface="Berlin Sans FB Demi" panose="020E0802020502020306" pitchFamily="34" charset="0"/>
              </a:rPr>
              <a:t>Configurar el computador donde emitirá los </a:t>
            </a:r>
            <a:r>
              <a:rPr lang="es-CL" sz="2000" dirty="0" err="1" smtClean="0">
                <a:ln>
                  <a:solidFill>
                    <a:srgbClr val="0066CC"/>
                  </a:solidFill>
                </a:ln>
                <a:solidFill>
                  <a:srgbClr val="B1E0FD"/>
                </a:solidFill>
                <a:latin typeface="Berlin Sans FB Demi" panose="020E0802020502020306" pitchFamily="34" charset="0"/>
              </a:rPr>
              <a:t>DTE´s</a:t>
            </a:r>
            <a:endParaRPr lang="es-CL" sz="2000" dirty="0">
              <a:solidFill>
                <a:srgbClr val="B1E0FD"/>
              </a:solidFill>
            </a:endParaRPr>
          </a:p>
        </p:txBody>
      </p:sp>
      <p:cxnSp>
        <p:nvCxnSpPr>
          <p:cNvPr id="11" name="Conector recto 10"/>
          <p:cNvCxnSpPr/>
          <p:nvPr/>
        </p:nvCxnSpPr>
        <p:spPr>
          <a:xfrm>
            <a:off x="281095" y="2859739"/>
            <a:ext cx="8424936"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4427984" y="2239102"/>
            <a:ext cx="1" cy="4497765"/>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8917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32" cy="6854949"/>
          </a:xfrm>
          <a:prstGeom prst="rect">
            <a:avLst/>
          </a:prstGeom>
        </p:spPr>
      </p:pic>
      <p:sp>
        <p:nvSpPr>
          <p:cNvPr id="3" name="CuadroTexto 2"/>
          <p:cNvSpPr txBox="1"/>
          <p:nvPr/>
        </p:nvSpPr>
        <p:spPr>
          <a:xfrm>
            <a:off x="4919775" y="368323"/>
            <a:ext cx="3919860" cy="461665"/>
          </a:xfrm>
          <a:prstGeom prst="rect">
            <a:avLst/>
          </a:prstGeom>
          <a:noFill/>
        </p:spPr>
        <p:txBody>
          <a:bodyPr wrap="square" rtlCol="0">
            <a:spAutoFit/>
          </a:bodyPr>
          <a:lstStyle/>
          <a:p>
            <a:r>
              <a:rPr lang="es-CL" sz="2400" dirty="0" smtClean="0">
                <a:ln>
                  <a:solidFill>
                    <a:srgbClr val="0066CC"/>
                  </a:solidFill>
                </a:ln>
                <a:solidFill>
                  <a:prstClr val="white"/>
                </a:solidFill>
                <a:latin typeface="Berlin Sans FB Demi" panose="020E0802020502020306" pitchFamily="34" charset="0"/>
              </a:rPr>
              <a:t>PROPIO O DE MERCADO</a:t>
            </a:r>
            <a:endParaRPr lang="es-CL" sz="2400" dirty="0">
              <a:ln>
                <a:solidFill>
                  <a:srgbClr val="0066CC"/>
                </a:solidFill>
              </a:ln>
              <a:solidFill>
                <a:prstClr val="white"/>
              </a:solidFill>
              <a:latin typeface="Berlin Sans FB Demi" panose="020E0802020502020306" pitchFamily="34" charset="0"/>
            </a:endParaRPr>
          </a:p>
        </p:txBody>
      </p:sp>
      <p:sp>
        <p:nvSpPr>
          <p:cNvPr id="4" name="CuadroTexto 3"/>
          <p:cNvSpPr txBox="1"/>
          <p:nvPr/>
        </p:nvSpPr>
        <p:spPr>
          <a:xfrm>
            <a:off x="323528" y="368322"/>
            <a:ext cx="4916996" cy="461665"/>
          </a:xfrm>
          <a:prstGeom prst="rect">
            <a:avLst/>
          </a:prstGeom>
          <a:noFill/>
          <a:ln>
            <a:noFill/>
          </a:ln>
        </p:spPr>
        <p:txBody>
          <a:bodyPr wrap="square" rtlCol="0">
            <a:spAutoFit/>
          </a:bodyPr>
          <a:lstStyle/>
          <a:p>
            <a:r>
              <a:rPr lang="es-CL" sz="2400" dirty="0" smtClean="0">
                <a:ln>
                  <a:solidFill>
                    <a:srgbClr val="0066CC"/>
                  </a:solidFill>
                </a:ln>
                <a:solidFill>
                  <a:prstClr val="white"/>
                </a:solidFill>
                <a:latin typeface="Berlin Sans FB Demi" panose="020E0802020502020306" pitchFamily="34" charset="0"/>
              </a:rPr>
              <a:t>FACTURACIÓN GRATUITA SII</a:t>
            </a:r>
            <a:endParaRPr lang="es-CL" sz="2400" dirty="0">
              <a:ln>
                <a:solidFill>
                  <a:srgbClr val="0066CC"/>
                </a:solidFill>
              </a:ln>
              <a:solidFill>
                <a:prstClr val="white"/>
              </a:solidFill>
              <a:latin typeface="Berlin Sans FB Demi" panose="020E0802020502020306"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2561793342"/>
              </p:ext>
            </p:extLst>
          </p:nvPr>
        </p:nvGraphicFramePr>
        <p:xfrm>
          <a:off x="143506" y="1052736"/>
          <a:ext cx="8856987" cy="1920214"/>
        </p:xfrm>
        <a:graphic>
          <a:graphicData uri="http://schemas.openxmlformats.org/drawingml/2006/table">
            <a:tbl>
              <a:tblPr firstRow="1" bandRow="1">
                <a:tableStyleId>{2D5ABB26-0587-4C30-8999-92F81FD0307C}</a:tableStyleId>
              </a:tblPr>
              <a:tblGrid>
                <a:gridCol w="4320480">
                  <a:extLst>
                    <a:ext uri="{9D8B030D-6E8A-4147-A177-3AD203B41FA5}">
                      <a16:colId xmlns:a16="http://schemas.microsoft.com/office/drawing/2014/main" xmlns="" val="20000"/>
                    </a:ext>
                  </a:extLst>
                </a:gridCol>
                <a:gridCol w="216024">
                  <a:extLst>
                    <a:ext uri="{9D8B030D-6E8A-4147-A177-3AD203B41FA5}">
                      <a16:colId xmlns:a16="http://schemas.microsoft.com/office/drawing/2014/main" xmlns="" val="20001"/>
                    </a:ext>
                  </a:extLst>
                </a:gridCol>
                <a:gridCol w="4320483">
                  <a:extLst>
                    <a:ext uri="{9D8B030D-6E8A-4147-A177-3AD203B41FA5}">
                      <a16:colId xmlns:a16="http://schemas.microsoft.com/office/drawing/2014/main" xmlns="" val="20002"/>
                    </a:ext>
                  </a:extLst>
                </a:gridCol>
              </a:tblGrid>
              <a:tr h="368133">
                <a:tc>
                  <a:txBody>
                    <a:bodyPr/>
                    <a:lstStyle/>
                    <a:p>
                      <a:pPr marL="285750" indent="-285750" algn="just" fontAlgn="b">
                        <a:buFont typeface="Arial" panose="020B0604020202020204" pitchFamily="34" charset="0"/>
                        <a:buChar char="•"/>
                      </a:pPr>
                      <a:r>
                        <a:rPr lang="es-CL" sz="2000" b="1" i="0" u="none" strike="noStrike"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Puede acceder</a:t>
                      </a:r>
                      <a:r>
                        <a:rPr lang="es-CL" sz="2000" b="1" i="0" u="none" strike="noStrike"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bajo Windows con Explorer, Chrome y Mozilla</a:t>
                      </a:r>
                    </a:p>
                    <a:p>
                      <a:pPr marL="285750" indent="-285750" algn="just" fontAlgn="b">
                        <a:buFont typeface="Arial" panose="020B0604020202020204" pitchFamily="34" charset="0"/>
                        <a:buChar char="•"/>
                      </a:pPr>
                      <a:r>
                        <a:rPr lang="es-CL" sz="2000" b="1" i="0" u="none" strike="noStrike"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En MAC con Safari.</a:t>
                      </a:r>
                    </a:p>
                    <a:p>
                      <a:pPr marL="285750" indent="-285750" algn="just" fontAlgn="b">
                        <a:buFont typeface="Arial" panose="020B0604020202020204" pitchFamily="34" charset="0"/>
                        <a:buChar char="•"/>
                      </a:pPr>
                      <a:r>
                        <a:rPr lang="es-CL" sz="2000" b="1" i="0" u="none" strike="noStrike"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En Linux con la distribución UBUNTU con Chrome.</a:t>
                      </a:r>
                      <a:endParaRPr lang="es-CL" sz="2000" b="1" i="0" u="none" strike="noStrike" dirty="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txBody>
                  <a:tcPr marL="91433" marR="91433" marT="45707"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tc>
                  <a:txBody>
                    <a:bodyPr/>
                    <a:lstStyle/>
                    <a:p>
                      <a:endParaRPr lang="es-CL" sz="1800" b="1" dirty="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tc>
                  <a:txBody>
                    <a:bodyPr/>
                    <a:lstStyle/>
                    <a:p>
                      <a:pPr marL="285750" indent="-285750" algn="just" fontAlgn="b">
                        <a:buFont typeface="Arial" panose="020B0604020202020204" pitchFamily="34" charset="0"/>
                        <a:buChar char="•"/>
                      </a:pPr>
                      <a:r>
                        <a:rPr lang="es-CL" sz="2000" b="1" i="0" u="none" strike="noStrike"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Depende</a:t>
                      </a:r>
                      <a:r>
                        <a:rPr lang="es-CL" sz="2000" b="1" i="0" u="none" strike="noStrike"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de la solución de la empresa desarrolladora del software.</a:t>
                      </a:r>
                    </a:p>
                  </a:txBody>
                  <a:tcPr marL="91433" marR="91433" marT="45707"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extLst>
                  <a:ext uri="{0D108BD9-81ED-4DB2-BD59-A6C34878D82A}">
                    <a16:rowId xmlns:a16="http://schemas.microsoft.com/office/drawing/2014/main" xmlns="" val="10000"/>
                  </a:ext>
                </a:extLst>
              </a:tr>
            </a:tbl>
          </a:graphicData>
        </a:graphic>
      </p:graphicFrame>
      <p:cxnSp>
        <p:nvCxnSpPr>
          <p:cNvPr id="8" name="Conector recto 7"/>
          <p:cNvCxnSpPr/>
          <p:nvPr/>
        </p:nvCxnSpPr>
        <p:spPr>
          <a:xfrm>
            <a:off x="395536" y="908720"/>
            <a:ext cx="8424936"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4572000" y="130312"/>
            <a:ext cx="0" cy="610700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4"/>
          <a:stretch>
            <a:fillRect/>
          </a:stretch>
        </p:blipFill>
        <p:spPr>
          <a:xfrm>
            <a:off x="611494" y="4850222"/>
            <a:ext cx="3468925" cy="1268078"/>
          </a:xfrm>
          <a:prstGeom prst="rect">
            <a:avLst/>
          </a:prstGeom>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3962" y="3176211"/>
            <a:ext cx="967535" cy="91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ángulo 6"/>
          <p:cNvSpPr/>
          <p:nvPr/>
        </p:nvSpPr>
        <p:spPr>
          <a:xfrm>
            <a:off x="2133881" y="4119476"/>
            <a:ext cx="852041" cy="400110"/>
          </a:xfrm>
          <a:prstGeom prst="rect">
            <a:avLst/>
          </a:prstGeom>
        </p:spPr>
        <p:txBody>
          <a:bodyPr wrap="square">
            <a:spAutoFit/>
          </a:bodyPr>
          <a:lstStyle/>
          <a:p>
            <a:r>
              <a:rPr lang="es-CL" sz="2000" b="1" dirty="0">
                <a:ln w="3175">
                  <a:solidFill>
                    <a:srgbClr val="0070C0"/>
                  </a:solidFill>
                </a:ln>
                <a:solidFill>
                  <a:srgbClr val="FF0000"/>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MAC</a:t>
            </a:r>
            <a:endParaRPr lang="es-CL" dirty="0">
              <a:solidFill>
                <a:srgbClr val="FF0000"/>
              </a:solidFill>
            </a:endParaRPr>
          </a:p>
        </p:txBody>
      </p:sp>
      <p:sp>
        <p:nvSpPr>
          <p:cNvPr id="13" name="Rectángulo 12"/>
          <p:cNvSpPr/>
          <p:nvPr/>
        </p:nvSpPr>
        <p:spPr>
          <a:xfrm>
            <a:off x="470320" y="4104093"/>
            <a:ext cx="1367682" cy="400110"/>
          </a:xfrm>
          <a:prstGeom prst="rect">
            <a:avLst/>
          </a:prstGeom>
        </p:spPr>
        <p:txBody>
          <a:bodyPr wrap="none">
            <a:spAutoFit/>
          </a:bodyPr>
          <a:lstStyle/>
          <a:p>
            <a:r>
              <a:rPr lang="es-CL" sz="2000" b="1" dirty="0">
                <a:ln w="3175">
                  <a:solidFill>
                    <a:srgbClr val="0070C0"/>
                  </a:solidFill>
                </a:ln>
                <a:solidFill>
                  <a:srgbClr val="FF0000"/>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Windows</a:t>
            </a:r>
            <a:endParaRPr lang="es-CL" dirty="0">
              <a:solidFill>
                <a:srgbClr val="FF0000"/>
              </a:solidFill>
            </a:endParaRPr>
          </a:p>
        </p:txBody>
      </p:sp>
      <p:sp>
        <p:nvSpPr>
          <p:cNvPr id="17" name="Rectángulo 16"/>
          <p:cNvSpPr/>
          <p:nvPr/>
        </p:nvSpPr>
        <p:spPr>
          <a:xfrm>
            <a:off x="3231713" y="4119476"/>
            <a:ext cx="1093178" cy="400110"/>
          </a:xfrm>
          <a:prstGeom prst="rect">
            <a:avLst/>
          </a:prstGeom>
        </p:spPr>
        <p:txBody>
          <a:bodyPr wrap="square">
            <a:spAutoFit/>
          </a:bodyPr>
          <a:lstStyle/>
          <a:p>
            <a:r>
              <a:rPr lang="es-CL" sz="2000" b="1" dirty="0" smtClean="0">
                <a:ln w="3175">
                  <a:solidFill>
                    <a:srgbClr val="0070C0"/>
                  </a:solidFill>
                </a:ln>
                <a:solidFill>
                  <a:srgbClr val="FF0000"/>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Linux</a:t>
            </a:r>
            <a:endParaRPr lang="es-CL" dirty="0">
              <a:solidFill>
                <a:srgbClr val="FF0000"/>
              </a:solidFill>
            </a:endParaRPr>
          </a:p>
        </p:txBody>
      </p:sp>
      <p:pic>
        <p:nvPicPr>
          <p:cNvPr id="16" name="Imagen 15"/>
          <p:cNvPicPr>
            <a:picLocks noChangeAspect="1"/>
          </p:cNvPicPr>
          <p:nvPr/>
        </p:nvPicPr>
        <p:blipFill>
          <a:blip r:embed="rId6"/>
          <a:stretch>
            <a:fillRect/>
          </a:stretch>
        </p:blipFill>
        <p:spPr>
          <a:xfrm>
            <a:off x="3309271" y="3133211"/>
            <a:ext cx="754667" cy="913738"/>
          </a:xfrm>
          <a:prstGeom prst="rect">
            <a:avLst/>
          </a:prstGeom>
        </p:spPr>
      </p:pic>
      <p:pic>
        <p:nvPicPr>
          <p:cNvPr id="18" name="Imagen 17"/>
          <p:cNvPicPr>
            <a:picLocks noChangeAspect="1"/>
          </p:cNvPicPr>
          <p:nvPr/>
        </p:nvPicPr>
        <p:blipFill>
          <a:blip r:embed="rId7"/>
          <a:stretch>
            <a:fillRect/>
          </a:stretch>
        </p:blipFill>
        <p:spPr>
          <a:xfrm>
            <a:off x="736738" y="3176211"/>
            <a:ext cx="909450" cy="909450"/>
          </a:xfrm>
          <a:prstGeom prst="rect">
            <a:avLst/>
          </a:prstGeom>
        </p:spPr>
      </p:pic>
    </p:spTree>
    <p:extLst>
      <p:ext uri="{BB962C8B-B14F-4D97-AF65-F5344CB8AC3E}">
        <p14:creationId xmlns:p14="http://schemas.microsoft.com/office/powerpoint/2010/main" val="609726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32" cy="6854949"/>
          </a:xfrm>
          <a:prstGeom prst="rect">
            <a:avLst/>
          </a:prstGeom>
        </p:spPr>
      </p:pic>
      <p:sp>
        <p:nvSpPr>
          <p:cNvPr id="3" name="CuadroTexto 2"/>
          <p:cNvSpPr txBox="1"/>
          <p:nvPr/>
        </p:nvSpPr>
        <p:spPr>
          <a:xfrm>
            <a:off x="4919775" y="368323"/>
            <a:ext cx="3919860" cy="461665"/>
          </a:xfrm>
          <a:prstGeom prst="rect">
            <a:avLst/>
          </a:prstGeom>
          <a:noFill/>
        </p:spPr>
        <p:txBody>
          <a:bodyPr wrap="square" rtlCol="0">
            <a:spAutoFit/>
          </a:bodyPr>
          <a:lstStyle/>
          <a:p>
            <a:r>
              <a:rPr lang="es-CL" sz="2400" dirty="0" smtClean="0">
                <a:ln>
                  <a:solidFill>
                    <a:srgbClr val="0066CC"/>
                  </a:solidFill>
                </a:ln>
                <a:solidFill>
                  <a:prstClr val="white"/>
                </a:solidFill>
                <a:latin typeface="Berlin Sans FB Demi" panose="020E0802020502020306" pitchFamily="34" charset="0"/>
              </a:rPr>
              <a:t>PROPIO O DE MERCADO</a:t>
            </a:r>
            <a:endParaRPr lang="es-CL" sz="2400" dirty="0">
              <a:ln>
                <a:solidFill>
                  <a:srgbClr val="0066CC"/>
                </a:solidFill>
              </a:ln>
              <a:solidFill>
                <a:prstClr val="white"/>
              </a:solidFill>
              <a:latin typeface="Berlin Sans FB Demi" panose="020E0802020502020306" pitchFamily="34" charset="0"/>
            </a:endParaRPr>
          </a:p>
        </p:txBody>
      </p:sp>
      <p:sp>
        <p:nvSpPr>
          <p:cNvPr id="4" name="CuadroTexto 3"/>
          <p:cNvSpPr txBox="1"/>
          <p:nvPr/>
        </p:nvSpPr>
        <p:spPr>
          <a:xfrm>
            <a:off x="323528" y="368322"/>
            <a:ext cx="4916996" cy="461665"/>
          </a:xfrm>
          <a:prstGeom prst="rect">
            <a:avLst/>
          </a:prstGeom>
          <a:noFill/>
          <a:ln>
            <a:noFill/>
          </a:ln>
        </p:spPr>
        <p:txBody>
          <a:bodyPr wrap="square" rtlCol="0">
            <a:spAutoFit/>
          </a:bodyPr>
          <a:lstStyle/>
          <a:p>
            <a:r>
              <a:rPr lang="es-CL" sz="2400" dirty="0" smtClean="0">
                <a:ln>
                  <a:solidFill>
                    <a:srgbClr val="0066CC"/>
                  </a:solidFill>
                </a:ln>
                <a:solidFill>
                  <a:prstClr val="white"/>
                </a:solidFill>
                <a:latin typeface="Berlin Sans FB Demi" panose="020E0802020502020306" pitchFamily="34" charset="0"/>
              </a:rPr>
              <a:t>FACTURACIÓN GRATUITA SII</a:t>
            </a:r>
            <a:endParaRPr lang="es-CL" sz="2400" dirty="0">
              <a:ln>
                <a:solidFill>
                  <a:srgbClr val="0066CC"/>
                </a:solidFill>
              </a:ln>
              <a:solidFill>
                <a:prstClr val="white"/>
              </a:solidFill>
              <a:latin typeface="Berlin Sans FB Demi" panose="020E0802020502020306"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551258006"/>
              </p:ext>
            </p:extLst>
          </p:nvPr>
        </p:nvGraphicFramePr>
        <p:xfrm>
          <a:off x="143506" y="1052736"/>
          <a:ext cx="8856987" cy="1005814"/>
        </p:xfrm>
        <a:graphic>
          <a:graphicData uri="http://schemas.openxmlformats.org/drawingml/2006/table">
            <a:tbl>
              <a:tblPr firstRow="1" bandRow="1">
                <a:tableStyleId>{2D5ABB26-0587-4C30-8999-92F81FD0307C}</a:tableStyleId>
              </a:tblPr>
              <a:tblGrid>
                <a:gridCol w="4320480">
                  <a:extLst>
                    <a:ext uri="{9D8B030D-6E8A-4147-A177-3AD203B41FA5}">
                      <a16:colId xmlns:a16="http://schemas.microsoft.com/office/drawing/2014/main" xmlns="" val="20000"/>
                    </a:ext>
                  </a:extLst>
                </a:gridCol>
                <a:gridCol w="216024">
                  <a:extLst>
                    <a:ext uri="{9D8B030D-6E8A-4147-A177-3AD203B41FA5}">
                      <a16:colId xmlns:a16="http://schemas.microsoft.com/office/drawing/2014/main" xmlns="" val="20001"/>
                    </a:ext>
                  </a:extLst>
                </a:gridCol>
                <a:gridCol w="4320483">
                  <a:extLst>
                    <a:ext uri="{9D8B030D-6E8A-4147-A177-3AD203B41FA5}">
                      <a16:colId xmlns:a16="http://schemas.microsoft.com/office/drawing/2014/main" xmlns="" val="20002"/>
                    </a:ext>
                  </a:extLst>
                </a:gridCol>
              </a:tblGrid>
              <a:tr h="368133">
                <a:tc>
                  <a:txBody>
                    <a:bodyPr/>
                    <a:lstStyle/>
                    <a:p>
                      <a:pPr marL="285750" indent="-285750" algn="just" fontAlgn="b">
                        <a:buFont typeface="Arial" panose="020B0604020202020204" pitchFamily="34" charset="0"/>
                        <a:buChar char="•"/>
                      </a:pPr>
                      <a:r>
                        <a:rPr lang="es-CL" sz="2000" b="1" i="0" u="none" strike="noStrike"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Podrá emitir con SMARTPHONE.</a:t>
                      </a:r>
                      <a:endParaRPr lang="es-CL" sz="2000" b="1" i="0" u="none" strike="noStrike" dirty="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txBody>
                  <a:tcPr marL="91433" marR="91433" marT="45707"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tc>
                  <a:txBody>
                    <a:bodyPr/>
                    <a:lstStyle/>
                    <a:p>
                      <a:endParaRPr lang="es-CL" sz="1800" b="1" dirty="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tc>
                  <a:txBody>
                    <a:bodyPr/>
                    <a:lstStyle/>
                    <a:p>
                      <a:pPr marL="285750" indent="-285750" algn="just" fontAlgn="b">
                        <a:buFont typeface="Arial" panose="020B0604020202020204" pitchFamily="34" charset="0"/>
                        <a:buChar char="•"/>
                      </a:pPr>
                      <a:r>
                        <a:rPr lang="es-CL" sz="2000" b="1" i="0" u="none" strike="noStrike"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Depende</a:t>
                      </a:r>
                      <a:r>
                        <a:rPr lang="es-CL" sz="2000" b="1" i="0" u="none" strike="noStrike" baseline="0" dirty="0" smtClean="0">
                          <a:ln w="3175">
                            <a:solidFill>
                              <a:srgbClr val="0070C0"/>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de la solución de la empresa desarrolladora del software.</a:t>
                      </a:r>
                    </a:p>
                  </a:txBody>
                  <a:tcPr marL="91433" marR="91433" marT="45707"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2D558C">
                        <a:alpha val="0"/>
                      </a:srgbClr>
                    </a:solidFill>
                  </a:tcPr>
                </a:tc>
                <a:extLst>
                  <a:ext uri="{0D108BD9-81ED-4DB2-BD59-A6C34878D82A}">
                    <a16:rowId xmlns:a16="http://schemas.microsoft.com/office/drawing/2014/main" xmlns="" val="10000"/>
                  </a:ext>
                </a:extLst>
              </a:tr>
            </a:tbl>
          </a:graphicData>
        </a:graphic>
      </p:graphicFrame>
      <p:cxnSp>
        <p:nvCxnSpPr>
          <p:cNvPr id="8" name="Conector recto 7"/>
          <p:cNvCxnSpPr/>
          <p:nvPr/>
        </p:nvCxnSpPr>
        <p:spPr>
          <a:xfrm>
            <a:off x="395536" y="908720"/>
            <a:ext cx="8424936"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4572000" y="130312"/>
            <a:ext cx="0" cy="610700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988840"/>
            <a:ext cx="4130459" cy="3960440"/>
          </a:xfrm>
          <a:prstGeom prst="rect">
            <a:avLst/>
          </a:prstGeom>
        </p:spPr>
      </p:pic>
    </p:spTree>
    <p:extLst>
      <p:ext uri="{BB962C8B-B14F-4D97-AF65-F5344CB8AC3E}">
        <p14:creationId xmlns:p14="http://schemas.microsoft.com/office/powerpoint/2010/main" val="640832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32" cy="6854949"/>
          </a:xfrm>
          <a:prstGeom prst="rect">
            <a:avLst/>
          </a:prstGeom>
        </p:spPr>
      </p:pic>
      <p:sp>
        <p:nvSpPr>
          <p:cNvPr id="7" name="Rectángulo 6"/>
          <p:cNvSpPr/>
          <p:nvPr/>
        </p:nvSpPr>
        <p:spPr>
          <a:xfrm>
            <a:off x="136523" y="240129"/>
            <a:ext cx="8654933" cy="769441"/>
          </a:xfrm>
          <a:prstGeom prst="rect">
            <a:avLst/>
          </a:prstGeom>
        </p:spPr>
        <p:txBody>
          <a:bodyPr wrap="none">
            <a:spAutoFit/>
          </a:bodyPr>
          <a:lstStyle/>
          <a:p>
            <a:pPr algn="ctr"/>
            <a:r>
              <a:rPr lang="es-CL" sz="4400" dirty="0" smtClean="0">
                <a:ln w="28575">
                  <a:solidFill>
                    <a:schemeClr val="bg1"/>
                  </a:solidFill>
                </a:ln>
                <a:solidFill>
                  <a:srgbClr val="00B0F0"/>
                </a:solidFill>
                <a:latin typeface="Berlin Sans FB Demi" panose="020E0802020502020306" pitchFamily="34" charset="0"/>
              </a:rPr>
              <a:t>Proveedores Software de Mercado</a:t>
            </a:r>
            <a:endParaRPr lang="es-CL" sz="4400" dirty="0">
              <a:ln w="28575">
                <a:solidFill>
                  <a:schemeClr val="bg1"/>
                </a:solidFill>
              </a:ln>
              <a:solidFill>
                <a:srgbClr val="00B0F0"/>
              </a:solidFill>
              <a:latin typeface="Berlin Sans FB Demi" panose="020E0802020502020306" pitchFamily="34" charset="0"/>
            </a:endParaRPr>
          </a:p>
        </p:txBody>
      </p:sp>
      <p:pic>
        <p:nvPicPr>
          <p:cNvPr id="8" name="Imagen 7">
            <a:hlinkClick r:id="rId4"/>
          </p:cNvPr>
          <p:cNvPicPr>
            <a:picLocks noChangeAspect="1"/>
          </p:cNvPicPr>
          <p:nvPr/>
        </p:nvPicPr>
        <p:blipFill>
          <a:blip r:embed="rId5"/>
          <a:stretch>
            <a:fillRect/>
          </a:stretch>
        </p:blipFill>
        <p:spPr>
          <a:xfrm>
            <a:off x="463764" y="1236248"/>
            <a:ext cx="3528392" cy="5395073"/>
          </a:xfrm>
          <a:prstGeom prst="rect">
            <a:avLst/>
          </a:prstGeom>
        </p:spPr>
      </p:pic>
      <p:sp>
        <p:nvSpPr>
          <p:cNvPr id="9" name="CuadroTexto 8"/>
          <p:cNvSpPr txBox="1"/>
          <p:nvPr/>
        </p:nvSpPr>
        <p:spPr>
          <a:xfrm>
            <a:off x="4455920" y="1271333"/>
            <a:ext cx="4212468" cy="1938992"/>
          </a:xfrm>
          <a:prstGeom prst="rect">
            <a:avLst/>
          </a:prstGeom>
          <a:noFill/>
        </p:spPr>
        <p:txBody>
          <a:bodyPr wrap="square" rtlCol="0">
            <a:spAutoFit/>
          </a:bodyPr>
          <a:lstStyle/>
          <a:p>
            <a:pPr algn="ctr"/>
            <a:r>
              <a:rPr lang="es-CL" sz="3200" dirty="0" smtClean="0">
                <a:ln w="28575">
                  <a:solidFill>
                    <a:schemeClr val="bg1"/>
                  </a:solidFill>
                </a:ln>
                <a:solidFill>
                  <a:srgbClr val="00B0F0"/>
                </a:solidFill>
                <a:latin typeface="Berlin Sans FB Demi" panose="020E0802020502020306" pitchFamily="34" charset="0"/>
              </a:rPr>
              <a:t>Proveedores de soluciones informáticas</a:t>
            </a:r>
          </a:p>
          <a:p>
            <a:pPr algn="ctr"/>
            <a:r>
              <a:rPr lang="es-CL" sz="2400" dirty="0" smtClean="0">
                <a:ln w="28575">
                  <a:solidFill>
                    <a:schemeClr val="bg1"/>
                  </a:solidFill>
                </a:ln>
                <a:solidFill>
                  <a:srgbClr val="00B0F0"/>
                </a:solidFill>
                <a:latin typeface="Berlin Sans FB Demi" panose="020E0802020502020306" pitchFamily="34" charset="0"/>
              </a:rPr>
              <a:t>Actualizadas en www.sii.cl</a:t>
            </a:r>
            <a:endParaRPr lang="es-CL" sz="2400" dirty="0"/>
          </a:p>
        </p:txBody>
      </p:sp>
      <p:pic>
        <p:nvPicPr>
          <p:cNvPr id="10" name="Imagen 9">
            <a:hlinkClick r:id="rId6"/>
          </p:cNvPr>
          <p:cNvPicPr>
            <a:picLocks noChangeAspect="1"/>
          </p:cNvPicPr>
          <p:nvPr/>
        </p:nvPicPr>
        <p:blipFill>
          <a:blip r:embed="rId7"/>
          <a:stretch>
            <a:fillRect/>
          </a:stretch>
        </p:blipFill>
        <p:spPr>
          <a:xfrm>
            <a:off x="4204400" y="3717032"/>
            <a:ext cx="4780782" cy="2512690"/>
          </a:xfrm>
          <a:prstGeom prst="rect">
            <a:avLst/>
          </a:prstGeom>
        </p:spPr>
      </p:pic>
      <p:pic>
        <p:nvPicPr>
          <p:cNvPr id="11" name="Imagen 10">
            <a:hlinkClick r:id="rId4"/>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5135" y="5524625"/>
            <a:ext cx="964476" cy="964476"/>
          </a:xfrm>
          <a:prstGeom prst="rect">
            <a:avLst/>
          </a:prstGeom>
        </p:spPr>
      </p:pic>
      <p:pic>
        <p:nvPicPr>
          <p:cNvPr id="12" name="Imagen 11">
            <a:hlinkClick r:id="rId6"/>
          </p:cNvPr>
          <p:cNvPicPr>
            <a:picLocks noChangeAspect="1"/>
          </p:cNvPicPr>
          <p:nvPr/>
        </p:nvPicPr>
        <p:blipFill>
          <a:blip r:embed="rId9"/>
          <a:stretch>
            <a:fillRect/>
          </a:stretch>
        </p:blipFill>
        <p:spPr>
          <a:xfrm>
            <a:off x="7828205" y="5098985"/>
            <a:ext cx="963251" cy="963251"/>
          </a:xfrm>
          <a:prstGeom prst="rect">
            <a:avLst/>
          </a:prstGeom>
        </p:spPr>
      </p:pic>
    </p:spTree>
    <p:extLst>
      <p:ext uri="{BB962C8B-B14F-4D97-AF65-F5344CB8AC3E}">
        <p14:creationId xmlns:p14="http://schemas.microsoft.com/office/powerpoint/2010/main" val="2940703740"/>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32" cy="6854949"/>
          </a:xfrm>
          <a:prstGeom prst="rect">
            <a:avLst/>
          </a:prstGeom>
        </p:spPr>
      </p:pic>
      <p:sp>
        <p:nvSpPr>
          <p:cNvPr id="6" name="CuadroTexto 5"/>
          <p:cNvSpPr txBox="1"/>
          <p:nvPr/>
        </p:nvSpPr>
        <p:spPr>
          <a:xfrm>
            <a:off x="918759" y="1534648"/>
            <a:ext cx="7302414" cy="3785652"/>
          </a:xfrm>
          <a:prstGeom prst="rect">
            <a:avLst/>
          </a:prstGeom>
          <a:noFill/>
          <a:ln>
            <a:noFill/>
          </a:ln>
        </p:spPr>
        <p:txBody>
          <a:bodyPr wrap="square" rtlCol="0">
            <a:spAutoFit/>
          </a:bodyPr>
          <a:lstStyle/>
          <a:p>
            <a:pPr algn="ctr"/>
            <a:r>
              <a:rPr lang="es-CL" sz="4800" dirty="0" smtClean="0">
                <a:ln>
                  <a:solidFill>
                    <a:srgbClr val="0066CC"/>
                  </a:solidFill>
                </a:ln>
                <a:solidFill>
                  <a:schemeClr val="bg1"/>
                </a:solidFill>
                <a:latin typeface="Berlin Sans FB Demi" panose="020E0802020502020306" pitchFamily="34" charset="0"/>
              </a:rPr>
              <a:t>ES DECISIÓN DEL CONTRIBUYENTE CUÁL SISTEMA SE ACOMODA A LAS NECESIDADES DE SU NEGOCIO</a:t>
            </a:r>
            <a:endParaRPr lang="es-CL" sz="4800" dirty="0">
              <a:ln>
                <a:solidFill>
                  <a:srgbClr val="0066CC"/>
                </a:solidFill>
              </a:ln>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8818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288"/>
            <a:ext cx="9144000" cy="6872288"/>
          </a:xfrm>
          <a:prstGeom prst="rect">
            <a:avLst/>
          </a:prstGeom>
        </p:spPr>
      </p:pic>
      <p:sp>
        <p:nvSpPr>
          <p:cNvPr id="4" name="CuadroTexto 3"/>
          <p:cNvSpPr txBox="1"/>
          <p:nvPr/>
        </p:nvSpPr>
        <p:spPr>
          <a:xfrm>
            <a:off x="251520" y="282228"/>
            <a:ext cx="10225136" cy="1600438"/>
          </a:xfrm>
          <a:prstGeom prst="rect">
            <a:avLst/>
          </a:prstGeom>
          <a:noFill/>
          <a:ln>
            <a:noFill/>
          </a:ln>
        </p:spPr>
        <p:txBody>
          <a:bodyPr wrap="square" rtlCol="0">
            <a:spAutoFit/>
          </a:bodyPr>
          <a:lstStyle/>
          <a:p>
            <a:pPr lvl="0"/>
            <a:r>
              <a:rPr lang="es-CL" sz="54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70C0">
                    <a:alpha val="93000"/>
                  </a:srgbClr>
                </a:solidFill>
                <a:latin typeface="Berlin Sans FB Demi" panose="020E0802020502020306" pitchFamily="34" charset="0"/>
              </a:rPr>
              <a:t>La </a:t>
            </a:r>
            <a:r>
              <a:rPr lang="es-CL" sz="5400"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70C0">
                    <a:alpha val="93000"/>
                  </a:srgbClr>
                </a:solidFill>
                <a:latin typeface="Berlin Sans FB Demi" panose="020E0802020502020306" pitchFamily="34" charset="0"/>
              </a:rPr>
              <a:t>FE </a:t>
            </a:r>
            <a:r>
              <a:rPr lang="es-CL" sz="54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70C0">
                    <a:alpha val="93000"/>
                  </a:srgbClr>
                </a:solidFill>
                <a:latin typeface="Berlin Sans FB Demi" panose="020E0802020502020306" pitchFamily="34" charset="0"/>
              </a:rPr>
              <a:t>en Chile hoy</a:t>
            </a:r>
          </a:p>
          <a:p>
            <a:pPr lvl="0"/>
            <a:endParaRPr lang="es-CL" sz="4400" dirty="0">
              <a:ln>
                <a:solidFill>
                  <a:srgbClr val="0066CC"/>
                </a:solidFill>
              </a:ln>
              <a:solidFill>
                <a:schemeClr val="bg1"/>
              </a:solidFill>
              <a:latin typeface="Berlin Sans FB Demi" panose="020E0802020502020306" pitchFamily="34" charset="0"/>
            </a:endParaRPr>
          </a:p>
        </p:txBody>
      </p:sp>
      <p:graphicFrame>
        <p:nvGraphicFramePr>
          <p:cNvPr id="5" name="Gráfico 4"/>
          <p:cNvGraphicFramePr/>
          <p:nvPr>
            <p:extLst>
              <p:ext uri="{D42A27DB-BD31-4B8C-83A1-F6EECF244321}">
                <p14:modId xmlns:p14="http://schemas.microsoft.com/office/powerpoint/2010/main" val="4022512810"/>
              </p:ext>
            </p:extLst>
          </p:nvPr>
        </p:nvGraphicFramePr>
        <p:xfrm>
          <a:off x="1583668" y="1214193"/>
          <a:ext cx="6408712" cy="4988821"/>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6"/>
          <p:cNvSpPr txBox="1"/>
          <p:nvPr/>
        </p:nvSpPr>
        <p:spPr>
          <a:xfrm>
            <a:off x="-1" y="1199947"/>
            <a:ext cx="8964488" cy="892552"/>
          </a:xfrm>
          <a:prstGeom prst="rect">
            <a:avLst/>
          </a:prstGeom>
          <a:noFill/>
        </p:spPr>
        <p:txBody>
          <a:bodyPr wrap="square" rtlCol="0">
            <a:spAutoFit/>
          </a:bodyPr>
          <a:lstStyle/>
          <a:p>
            <a:pPr lvl="0" algn="r"/>
            <a:r>
              <a:rPr lang="es-CL" sz="2800" b="1" dirty="0" smtClean="0">
                <a:ln w="22225">
                  <a:solidFill>
                    <a:schemeClr val="bg1"/>
                  </a:solidFill>
                  <a:prstDash val="solid"/>
                </a:ln>
                <a:solidFill>
                  <a:srgbClr val="0070C0"/>
                </a:solidFill>
                <a:latin typeface="Berlin Sans FB Demi" panose="020E0802020502020306" pitchFamily="34" charset="0"/>
              </a:rPr>
              <a:t>* Más </a:t>
            </a:r>
            <a:r>
              <a:rPr lang="es-CL" sz="2800" b="1" dirty="0">
                <a:ln w="22225">
                  <a:solidFill>
                    <a:schemeClr val="bg1"/>
                  </a:solidFill>
                  <a:prstDash val="solid"/>
                </a:ln>
                <a:solidFill>
                  <a:srgbClr val="0070C0"/>
                </a:solidFill>
                <a:latin typeface="Berlin Sans FB Demi" panose="020E0802020502020306" pitchFamily="34" charset="0"/>
              </a:rPr>
              <a:t>de </a:t>
            </a:r>
            <a:r>
              <a:rPr lang="es-CL" sz="2800" b="1" dirty="0" smtClean="0">
                <a:ln w="22225">
                  <a:solidFill>
                    <a:schemeClr val="bg1"/>
                  </a:solidFill>
                  <a:prstDash val="solid"/>
                </a:ln>
                <a:solidFill>
                  <a:srgbClr val="0070C0"/>
                </a:solidFill>
                <a:latin typeface="Berlin Sans FB Demi" panose="020E0802020502020306" pitchFamily="34" charset="0"/>
              </a:rPr>
              <a:t>150.000* empresas en FE</a:t>
            </a:r>
          </a:p>
          <a:p>
            <a:pPr lvl="0" algn="r"/>
            <a:r>
              <a:rPr lang="es-CL" sz="2400" b="1" dirty="0" smtClean="0">
                <a:ln w="22225">
                  <a:solidFill>
                    <a:schemeClr val="bg1"/>
                  </a:solidFill>
                  <a:prstDash val="solid"/>
                </a:ln>
                <a:solidFill>
                  <a:srgbClr val="0070C0"/>
                </a:solidFill>
                <a:latin typeface="Berlin Sans FB Demi" panose="020E0802020502020306" pitchFamily="34" charset="0"/>
              </a:rPr>
              <a:t>* Se han emitido más 1.600 millones de DTE (280 </a:t>
            </a:r>
            <a:r>
              <a:rPr lang="es-CL" sz="2400" b="1" dirty="0" err="1" smtClean="0">
                <a:ln w="22225">
                  <a:solidFill>
                    <a:schemeClr val="bg1"/>
                  </a:solidFill>
                  <a:prstDash val="solid"/>
                </a:ln>
                <a:solidFill>
                  <a:srgbClr val="0070C0"/>
                </a:solidFill>
                <a:latin typeface="Berlin Sans FB Demi" panose="020E0802020502020306" pitchFamily="34" charset="0"/>
              </a:rPr>
              <a:t>mill</a:t>
            </a:r>
            <a:r>
              <a:rPr lang="es-CL" sz="2400" b="1" dirty="0" smtClean="0">
                <a:ln w="22225">
                  <a:solidFill>
                    <a:schemeClr val="bg1"/>
                  </a:solidFill>
                  <a:prstDash val="solid"/>
                </a:ln>
                <a:solidFill>
                  <a:srgbClr val="0070C0"/>
                </a:solidFill>
                <a:latin typeface="Berlin Sans FB Demi" panose="020E0802020502020306" pitchFamily="34" charset="0"/>
              </a:rPr>
              <a:t> en 2015)</a:t>
            </a:r>
          </a:p>
        </p:txBody>
      </p:sp>
      <p:sp>
        <p:nvSpPr>
          <p:cNvPr id="8" name="CuadroTexto 7"/>
          <p:cNvSpPr txBox="1"/>
          <p:nvPr/>
        </p:nvSpPr>
        <p:spPr>
          <a:xfrm>
            <a:off x="6732240" y="6294224"/>
            <a:ext cx="2520280" cy="369332"/>
          </a:xfrm>
          <a:prstGeom prst="rect">
            <a:avLst/>
          </a:prstGeom>
          <a:noFill/>
        </p:spPr>
        <p:txBody>
          <a:bodyPr wrap="square" rtlCol="0">
            <a:spAutoFit/>
          </a:bodyPr>
          <a:lstStyle/>
          <a:p>
            <a:r>
              <a:rPr lang="es-CL" b="1" dirty="0" smtClean="0">
                <a:ln w="3175">
                  <a:solidFill>
                    <a:schemeClr val="bg1"/>
                  </a:solidFill>
                  <a:prstDash val="solid"/>
                </a:ln>
                <a:solidFill>
                  <a:srgbClr val="0066CC"/>
                </a:solidFill>
                <a:latin typeface="Berlin Sans FB Demi" panose="020E0802020502020306" pitchFamily="34" charset="0"/>
              </a:rPr>
              <a:t>* A marzo de 2016 </a:t>
            </a:r>
            <a:endParaRPr lang="es-CL" dirty="0">
              <a:ln w="3175">
                <a:solidFill>
                  <a:schemeClr val="bg1"/>
                </a:solidFill>
                <a:prstDash val="solid"/>
              </a:ln>
              <a:solidFill>
                <a:srgbClr val="0066CC"/>
              </a:solidFill>
            </a:endParaRPr>
          </a:p>
        </p:txBody>
      </p:sp>
    </p:spTree>
    <p:extLst>
      <p:ext uri="{BB962C8B-B14F-4D97-AF65-F5344CB8AC3E}">
        <p14:creationId xmlns:p14="http://schemas.microsoft.com/office/powerpoint/2010/main" val="1625150338"/>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6" name="CuadroTexto 5"/>
          <p:cNvSpPr txBox="1"/>
          <p:nvPr/>
        </p:nvSpPr>
        <p:spPr>
          <a:xfrm>
            <a:off x="-252536" y="1794562"/>
            <a:ext cx="4680520" cy="2369880"/>
          </a:xfrm>
          <a:prstGeom prst="rect">
            <a:avLst/>
          </a:prstGeom>
          <a:noFill/>
        </p:spPr>
        <p:txBody>
          <a:bodyPr wrap="square" rtlCol="0">
            <a:spAutoFit/>
          </a:bodyPr>
          <a:lstStyle/>
          <a:p>
            <a:pPr lvl="0" algn="ctr"/>
            <a:r>
              <a:rPr lang="es-CL" sz="3600" dirty="0" smtClean="0">
                <a:ln>
                  <a:solidFill>
                    <a:srgbClr val="0066FF"/>
                  </a:solidFill>
                </a:ln>
                <a:solidFill>
                  <a:srgbClr val="B1E0FD"/>
                </a:solidFill>
                <a:latin typeface="Berlin Sans FB Demi" panose="020E0802020502020306" pitchFamily="34" charset="0"/>
              </a:rPr>
              <a:t>LA FACTURA</a:t>
            </a:r>
          </a:p>
          <a:p>
            <a:pPr lvl="0" algn="ctr"/>
            <a:r>
              <a:rPr lang="es-CL" sz="3600" dirty="0" smtClean="0">
                <a:ln>
                  <a:solidFill>
                    <a:srgbClr val="0066FF"/>
                  </a:solidFill>
                </a:ln>
                <a:solidFill>
                  <a:srgbClr val="B1E0FD"/>
                </a:solidFill>
                <a:latin typeface="Berlin Sans FB Demi" panose="020E0802020502020306" pitchFamily="34" charset="0"/>
              </a:rPr>
              <a:t>ELECTRÓNICA</a:t>
            </a:r>
          </a:p>
          <a:p>
            <a:pPr lvl="0" algn="ctr"/>
            <a:r>
              <a:rPr lang="es-CL" sz="2800" dirty="0" smtClean="0">
                <a:ln>
                  <a:solidFill>
                    <a:srgbClr val="0066FF"/>
                  </a:solidFill>
                </a:ln>
                <a:solidFill>
                  <a:srgbClr val="B1E0FD"/>
                </a:solidFill>
                <a:latin typeface="Berlin Sans FB Demi" panose="020E0802020502020306" pitchFamily="34" charset="0"/>
              </a:rPr>
              <a:t>ES</a:t>
            </a:r>
          </a:p>
          <a:p>
            <a:pPr lvl="0" algn="ctr"/>
            <a:r>
              <a:rPr lang="es-CL" sz="4800" dirty="0" smtClean="0">
                <a:ln>
                  <a:solidFill>
                    <a:srgbClr val="0066FF"/>
                  </a:solidFill>
                </a:ln>
                <a:solidFill>
                  <a:srgbClr val="B1E0FD"/>
                </a:solidFill>
                <a:latin typeface="Berlin Sans FB Demi" panose="020E0802020502020306" pitchFamily="34" charset="0"/>
              </a:rPr>
              <a:t>OBLIGATORIA</a:t>
            </a:r>
            <a:endParaRPr lang="es-CL" sz="4800" dirty="0">
              <a:ln>
                <a:solidFill>
                  <a:srgbClr val="0066FF"/>
                </a:solidFill>
              </a:ln>
              <a:solidFill>
                <a:srgbClr val="B1E0FD"/>
              </a:solidFill>
              <a:latin typeface="Berlin Sans FB Demi" panose="020E0802020502020306" pitchFamily="34" charset="0"/>
            </a:endParaRPr>
          </a:p>
        </p:txBody>
      </p:sp>
      <p:sp>
        <p:nvSpPr>
          <p:cNvPr id="7" name="CuadroTexto 6"/>
          <p:cNvSpPr txBox="1"/>
          <p:nvPr/>
        </p:nvSpPr>
        <p:spPr>
          <a:xfrm>
            <a:off x="3349698" y="346501"/>
            <a:ext cx="5760639" cy="954107"/>
          </a:xfrm>
          <a:prstGeom prst="rect">
            <a:avLst/>
          </a:prstGeom>
          <a:noFill/>
          <a:ln>
            <a:noFill/>
          </a:ln>
        </p:spPr>
        <p:txBody>
          <a:bodyPr wrap="square" rtlCol="0">
            <a:spAutoFit/>
          </a:bodyPr>
          <a:lstStyle/>
          <a:p>
            <a:pPr lvl="0" algn="ctr"/>
            <a:r>
              <a:rPr lang="es-CL" sz="2800" dirty="0" smtClean="0">
                <a:ln>
                  <a:solidFill>
                    <a:srgbClr val="0066FF"/>
                  </a:solidFill>
                </a:ln>
                <a:solidFill>
                  <a:schemeClr val="bg1"/>
                </a:solidFill>
                <a:latin typeface="Berlin Sans FB Demi" panose="020E0802020502020306" pitchFamily="34" charset="0"/>
              </a:rPr>
              <a:t>Según Ley de Factura Electrónica (N° 20.727 31/01/2014)</a:t>
            </a:r>
            <a:endParaRPr lang="es-CL" sz="2800" dirty="0">
              <a:ln>
                <a:solidFill>
                  <a:srgbClr val="0066FF"/>
                </a:solidFill>
              </a:ln>
              <a:solidFill>
                <a:schemeClr val="bg1"/>
              </a:solidFill>
              <a:latin typeface="Berlin Sans FB Demi" panose="020E0802020502020306" pitchFamily="34" charset="0"/>
            </a:endParaRPr>
          </a:p>
        </p:txBody>
      </p:sp>
      <p:sp>
        <p:nvSpPr>
          <p:cNvPr id="8" name="CuadroTexto 7"/>
          <p:cNvSpPr txBox="1"/>
          <p:nvPr/>
        </p:nvSpPr>
        <p:spPr>
          <a:xfrm>
            <a:off x="4186809" y="1791964"/>
            <a:ext cx="4752527" cy="2985433"/>
          </a:xfrm>
          <a:prstGeom prst="rect">
            <a:avLst/>
          </a:prstGeom>
          <a:noFill/>
          <a:ln>
            <a:noFill/>
          </a:ln>
        </p:spPr>
        <p:txBody>
          <a:bodyPr wrap="square" rtlCol="0">
            <a:spAutoFit/>
          </a:bodyPr>
          <a:lstStyle/>
          <a:p>
            <a:pPr lvl="0"/>
            <a:r>
              <a:rPr lang="es-CL" sz="2800" dirty="0">
                <a:ln>
                  <a:solidFill>
                    <a:srgbClr val="0066FF"/>
                  </a:solidFill>
                </a:ln>
                <a:solidFill>
                  <a:schemeClr val="bg1"/>
                </a:solidFill>
                <a:latin typeface="Berlin Sans FB Demi" panose="020E0802020502020306" pitchFamily="34" charset="0"/>
              </a:rPr>
              <a:t> </a:t>
            </a:r>
            <a:r>
              <a:rPr lang="es-CL" sz="2800" dirty="0" smtClean="0">
                <a:ln>
                  <a:solidFill>
                    <a:srgbClr val="0066FF"/>
                  </a:solidFill>
                </a:ln>
                <a:solidFill>
                  <a:schemeClr val="bg1"/>
                </a:solidFill>
                <a:latin typeface="Berlin Sans FB Demi" panose="020E0802020502020306" pitchFamily="34" charset="0"/>
              </a:rPr>
              <a:t>    Documentos obligados:</a:t>
            </a:r>
          </a:p>
          <a:p>
            <a:pPr marL="342900" lvl="0" indent="-342900">
              <a:buFont typeface="Arial" panose="020B0604020202020204" pitchFamily="34" charset="0"/>
              <a:buChar char="•"/>
            </a:pPr>
            <a:r>
              <a:rPr lang="es-CL" sz="3200" dirty="0" smtClean="0">
                <a:ln>
                  <a:solidFill>
                    <a:srgbClr val="0066FF"/>
                  </a:solidFill>
                </a:ln>
                <a:solidFill>
                  <a:schemeClr val="bg1"/>
                </a:solidFill>
                <a:latin typeface="Berlin Sans FB Demi" panose="020E0802020502020306" pitchFamily="34" charset="0"/>
              </a:rPr>
              <a:t>Facturas</a:t>
            </a:r>
            <a:endParaRPr lang="es-CL" sz="3200" dirty="0">
              <a:ln>
                <a:solidFill>
                  <a:srgbClr val="0066FF"/>
                </a:solidFill>
              </a:ln>
              <a:solidFill>
                <a:schemeClr val="bg1"/>
              </a:solidFill>
              <a:latin typeface="Berlin Sans FB Demi" panose="020E0802020502020306" pitchFamily="34" charset="0"/>
            </a:endParaRPr>
          </a:p>
          <a:p>
            <a:pPr marL="342900" lvl="0" indent="-342900">
              <a:buFont typeface="Arial" panose="020B0604020202020204" pitchFamily="34" charset="0"/>
              <a:buChar char="•"/>
            </a:pPr>
            <a:r>
              <a:rPr lang="es-CL" sz="3200" dirty="0" smtClean="0">
                <a:ln>
                  <a:solidFill>
                    <a:srgbClr val="0066FF"/>
                  </a:solidFill>
                </a:ln>
                <a:solidFill>
                  <a:schemeClr val="bg1"/>
                </a:solidFill>
                <a:latin typeface="Berlin Sans FB Demi" panose="020E0802020502020306" pitchFamily="34" charset="0"/>
              </a:rPr>
              <a:t>Facturas </a:t>
            </a:r>
            <a:r>
              <a:rPr lang="es-CL" sz="3200" dirty="0">
                <a:ln>
                  <a:solidFill>
                    <a:srgbClr val="0066FF"/>
                  </a:solidFill>
                </a:ln>
                <a:solidFill>
                  <a:schemeClr val="bg1"/>
                </a:solidFill>
                <a:latin typeface="Berlin Sans FB Demi" panose="020E0802020502020306" pitchFamily="34" charset="0"/>
              </a:rPr>
              <a:t>de </a:t>
            </a:r>
            <a:r>
              <a:rPr lang="es-CL" sz="3200" dirty="0" smtClean="0">
                <a:ln>
                  <a:solidFill>
                    <a:srgbClr val="0066FF"/>
                  </a:solidFill>
                </a:ln>
                <a:solidFill>
                  <a:schemeClr val="bg1"/>
                </a:solidFill>
                <a:latin typeface="Berlin Sans FB Demi" panose="020E0802020502020306" pitchFamily="34" charset="0"/>
              </a:rPr>
              <a:t>compras</a:t>
            </a:r>
            <a:endParaRPr lang="es-CL" sz="3200" dirty="0">
              <a:ln>
                <a:solidFill>
                  <a:srgbClr val="0066FF"/>
                </a:solidFill>
              </a:ln>
              <a:solidFill>
                <a:schemeClr val="bg1"/>
              </a:solidFill>
              <a:latin typeface="Berlin Sans FB Demi" panose="020E0802020502020306" pitchFamily="34" charset="0"/>
            </a:endParaRPr>
          </a:p>
          <a:p>
            <a:pPr marL="342900" lvl="0" indent="-342900">
              <a:buFont typeface="Arial" panose="020B0604020202020204" pitchFamily="34" charset="0"/>
              <a:buChar char="•"/>
            </a:pPr>
            <a:r>
              <a:rPr lang="es-CL" sz="3200" dirty="0" smtClean="0">
                <a:ln>
                  <a:solidFill>
                    <a:srgbClr val="0066FF"/>
                  </a:solidFill>
                </a:ln>
                <a:solidFill>
                  <a:schemeClr val="bg1"/>
                </a:solidFill>
                <a:latin typeface="Berlin Sans FB Demi" panose="020E0802020502020306" pitchFamily="34" charset="0"/>
              </a:rPr>
              <a:t>Liquidaciones facturas</a:t>
            </a:r>
            <a:endParaRPr lang="es-CL" sz="3200" dirty="0">
              <a:ln>
                <a:solidFill>
                  <a:srgbClr val="0066FF"/>
                </a:solidFill>
              </a:ln>
              <a:solidFill>
                <a:schemeClr val="bg1"/>
              </a:solidFill>
              <a:latin typeface="Berlin Sans FB Demi" panose="020E0802020502020306" pitchFamily="34" charset="0"/>
            </a:endParaRPr>
          </a:p>
          <a:p>
            <a:pPr marL="342900" lvl="0" indent="-342900">
              <a:buFont typeface="Arial" panose="020B0604020202020204" pitchFamily="34" charset="0"/>
              <a:buChar char="•"/>
            </a:pPr>
            <a:r>
              <a:rPr lang="es-CL" sz="3200" dirty="0" smtClean="0">
                <a:ln>
                  <a:solidFill>
                    <a:srgbClr val="0066FF"/>
                  </a:solidFill>
                </a:ln>
                <a:solidFill>
                  <a:schemeClr val="bg1"/>
                </a:solidFill>
                <a:latin typeface="Berlin Sans FB Demi" panose="020E0802020502020306" pitchFamily="34" charset="0"/>
              </a:rPr>
              <a:t>Notas </a:t>
            </a:r>
            <a:r>
              <a:rPr lang="es-CL" sz="3200" dirty="0">
                <a:ln>
                  <a:solidFill>
                    <a:srgbClr val="0066FF"/>
                  </a:solidFill>
                </a:ln>
                <a:solidFill>
                  <a:schemeClr val="bg1"/>
                </a:solidFill>
                <a:latin typeface="Berlin Sans FB Demi" panose="020E0802020502020306" pitchFamily="34" charset="0"/>
              </a:rPr>
              <a:t>de </a:t>
            </a:r>
            <a:r>
              <a:rPr lang="es-CL" sz="3200" dirty="0" smtClean="0">
                <a:ln>
                  <a:solidFill>
                    <a:srgbClr val="0066FF"/>
                  </a:solidFill>
                </a:ln>
                <a:solidFill>
                  <a:schemeClr val="bg1"/>
                </a:solidFill>
                <a:latin typeface="Berlin Sans FB Demi" panose="020E0802020502020306" pitchFamily="34" charset="0"/>
              </a:rPr>
              <a:t>débito</a:t>
            </a:r>
            <a:endParaRPr lang="es-CL" sz="3200" dirty="0">
              <a:ln>
                <a:solidFill>
                  <a:srgbClr val="0066FF"/>
                </a:solidFill>
              </a:ln>
              <a:solidFill>
                <a:schemeClr val="bg1"/>
              </a:solidFill>
              <a:latin typeface="Berlin Sans FB Demi" panose="020E0802020502020306" pitchFamily="34" charset="0"/>
            </a:endParaRPr>
          </a:p>
          <a:p>
            <a:pPr marL="342900" lvl="0" indent="-342900">
              <a:buFont typeface="Arial" panose="020B0604020202020204" pitchFamily="34" charset="0"/>
              <a:buChar char="•"/>
            </a:pPr>
            <a:r>
              <a:rPr lang="es-CL" sz="3200" dirty="0" smtClean="0">
                <a:ln>
                  <a:solidFill>
                    <a:srgbClr val="0066FF"/>
                  </a:solidFill>
                </a:ln>
                <a:solidFill>
                  <a:schemeClr val="bg1"/>
                </a:solidFill>
                <a:latin typeface="Berlin Sans FB Demi" panose="020E0802020502020306" pitchFamily="34" charset="0"/>
              </a:rPr>
              <a:t>Notas </a:t>
            </a:r>
            <a:r>
              <a:rPr lang="es-CL" sz="3200" dirty="0">
                <a:ln>
                  <a:solidFill>
                    <a:srgbClr val="0066FF"/>
                  </a:solidFill>
                </a:ln>
                <a:solidFill>
                  <a:schemeClr val="bg1"/>
                </a:solidFill>
                <a:latin typeface="Berlin Sans FB Demi" panose="020E0802020502020306" pitchFamily="34" charset="0"/>
              </a:rPr>
              <a:t>de </a:t>
            </a:r>
            <a:r>
              <a:rPr lang="es-CL" sz="3200" dirty="0" smtClean="0">
                <a:ln>
                  <a:solidFill>
                    <a:srgbClr val="0066FF"/>
                  </a:solidFill>
                </a:ln>
                <a:solidFill>
                  <a:schemeClr val="bg1"/>
                </a:solidFill>
                <a:latin typeface="Berlin Sans FB Demi" panose="020E0802020502020306" pitchFamily="34" charset="0"/>
              </a:rPr>
              <a:t>crédito</a:t>
            </a:r>
            <a:endParaRPr lang="es-CL" sz="3200" dirty="0">
              <a:ln>
                <a:solidFill>
                  <a:srgbClr val="0066FF"/>
                </a:solidFill>
              </a:ln>
              <a:solidFill>
                <a:schemeClr val="bg1"/>
              </a:solidFill>
              <a:latin typeface="Berlin Sans FB Demi" panose="020E0802020502020306" pitchFamily="34" charset="0"/>
            </a:endParaRPr>
          </a:p>
        </p:txBody>
      </p:sp>
      <p:sp>
        <p:nvSpPr>
          <p:cNvPr id="10" name="Rectángulo 9"/>
          <p:cNvSpPr/>
          <p:nvPr/>
        </p:nvSpPr>
        <p:spPr>
          <a:xfrm>
            <a:off x="412234" y="4992969"/>
            <a:ext cx="8502761" cy="1569660"/>
          </a:xfrm>
          <a:prstGeom prst="rect">
            <a:avLst/>
          </a:prstGeom>
        </p:spPr>
        <p:txBody>
          <a:bodyPr wrap="square">
            <a:spAutoFit/>
          </a:bodyPr>
          <a:lstStyle/>
          <a:p>
            <a:pPr lvl="0" algn="ctr"/>
            <a:r>
              <a:rPr lang="es-CL" sz="2400" dirty="0">
                <a:ln>
                  <a:solidFill>
                    <a:srgbClr val="0066FF"/>
                  </a:solidFill>
                </a:ln>
                <a:solidFill>
                  <a:srgbClr val="FFFFFF"/>
                </a:solidFill>
                <a:latin typeface="Berlin Sans FB Demi" panose="020E0802020502020306" pitchFamily="34" charset="0"/>
              </a:rPr>
              <a:t>Para hacer uso del Crédito Fiscal el comprador o beneficiario deberá dar “Acuse de Recibo” (Ley 19.983)</a:t>
            </a:r>
          </a:p>
          <a:p>
            <a:pPr lvl="0" algn="ctr"/>
            <a:r>
              <a:rPr lang="es-CL" sz="2400" dirty="0">
                <a:ln>
                  <a:solidFill>
                    <a:srgbClr val="0066FF"/>
                  </a:solidFill>
                </a:ln>
                <a:solidFill>
                  <a:srgbClr val="FFFFFF"/>
                </a:solidFill>
                <a:latin typeface="Berlin Sans FB Demi" panose="020E0802020502020306" pitchFamily="34" charset="0"/>
              </a:rPr>
              <a:t>Además mensualmente deberá enviar de forma electrónica los Libros de Compras y Ventas al SII (IECV)</a:t>
            </a:r>
          </a:p>
        </p:txBody>
      </p:sp>
    </p:spTree>
    <p:extLst>
      <p:ext uri="{BB962C8B-B14F-4D97-AF65-F5344CB8AC3E}">
        <p14:creationId xmlns:p14="http://schemas.microsoft.com/office/powerpoint/2010/main" val="30843904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ángulo 1"/>
          <p:cNvSpPr/>
          <p:nvPr/>
        </p:nvSpPr>
        <p:spPr>
          <a:xfrm>
            <a:off x="1520788" y="260648"/>
            <a:ext cx="6102424" cy="954107"/>
          </a:xfrm>
          <a:prstGeom prst="rect">
            <a:avLst/>
          </a:prstGeom>
        </p:spPr>
        <p:txBody>
          <a:bodyPr wrap="square">
            <a:spAutoFit/>
          </a:bodyPr>
          <a:lstStyle/>
          <a:p>
            <a:pPr algn="ctr" eaLnBrk="0" fontAlgn="base" hangingPunct="0">
              <a:spcBef>
                <a:spcPct val="0"/>
              </a:spcBef>
              <a:spcAft>
                <a:spcPct val="0"/>
              </a:spcAft>
              <a:defRPr/>
            </a:pPr>
            <a:r>
              <a:rPr lang="es-CL" sz="2800" b="1" dirty="0" smtClean="0">
                <a:ln>
                  <a:solidFill>
                    <a:schemeClr val="bg1"/>
                  </a:solidFill>
                </a:ln>
                <a:solidFill>
                  <a:srgbClr val="0066FF"/>
                </a:solidFill>
                <a:latin typeface="Berlin Sans FB Demi" panose="020E0802020502020306" pitchFamily="34" charset="0"/>
                <a:cs typeface="Tahoma" pitchFamily="34" charset="0"/>
              </a:rPr>
              <a:t>SATISFACCIÓN </a:t>
            </a:r>
            <a:r>
              <a:rPr lang="es-CL" sz="2800" b="1" dirty="0">
                <a:ln>
                  <a:solidFill>
                    <a:schemeClr val="bg1"/>
                  </a:solidFill>
                </a:ln>
                <a:solidFill>
                  <a:srgbClr val="0066FF"/>
                </a:solidFill>
                <a:latin typeface="Berlin Sans FB Demi" panose="020E0802020502020306" pitchFamily="34" charset="0"/>
                <a:cs typeface="Tahoma" pitchFamily="34" charset="0"/>
              </a:rPr>
              <a:t>CON SISTEMA DE FACTURACIÓN </a:t>
            </a:r>
            <a:r>
              <a:rPr lang="es-CL" sz="2800" b="1" dirty="0" smtClean="0">
                <a:ln>
                  <a:solidFill>
                    <a:schemeClr val="bg1"/>
                  </a:solidFill>
                </a:ln>
                <a:solidFill>
                  <a:srgbClr val="0066FF"/>
                </a:solidFill>
                <a:latin typeface="Berlin Sans FB Demi" panose="020E0802020502020306" pitchFamily="34" charset="0"/>
                <a:cs typeface="Tahoma" pitchFamily="34" charset="0"/>
              </a:rPr>
              <a:t>ELECTRÓNICA</a:t>
            </a:r>
            <a:endParaRPr lang="es-CL" sz="2800" b="1" dirty="0">
              <a:ln>
                <a:solidFill>
                  <a:schemeClr val="bg1"/>
                </a:solidFill>
              </a:ln>
              <a:solidFill>
                <a:srgbClr val="0066FF"/>
              </a:solidFill>
              <a:latin typeface="Berlin Sans FB" panose="020E0602020502020306" pitchFamily="34" charset="0"/>
              <a:cs typeface="Tahoma" pitchFamily="34" charset="0"/>
            </a:endParaRPr>
          </a:p>
        </p:txBody>
      </p:sp>
      <p:pic>
        <p:nvPicPr>
          <p:cNvPr id="5" name="Imagen 4"/>
          <p:cNvPicPr>
            <a:picLocks noChangeAspect="1"/>
          </p:cNvPicPr>
          <p:nvPr/>
        </p:nvPicPr>
        <p:blipFill>
          <a:blip r:embed="rId4"/>
          <a:stretch>
            <a:fillRect/>
          </a:stretch>
        </p:blipFill>
        <p:spPr>
          <a:xfrm>
            <a:off x="52387" y="1124744"/>
            <a:ext cx="9039225" cy="5448300"/>
          </a:xfrm>
          <a:prstGeom prst="rect">
            <a:avLst/>
          </a:prstGeom>
        </p:spPr>
      </p:pic>
    </p:spTree>
    <p:extLst>
      <p:ext uri="{BB962C8B-B14F-4D97-AF65-F5344CB8AC3E}">
        <p14:creationId xmlns:p14="http://schemas.microsoft.com/office/powerpoint/2010/main" val="32843189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755576" y="957509"/>
            <a:ext cx="7342979" cy="5878395"/>
          </a:xfrm>
          <a:prstGeom prst="rect">
            <a:avLst/>
          </a:prstGeom>
        </p:spPr>
      </p:pic>
      <p:sp>
        <p:nvSpPr>
          <p:cNvPr id="3" name="Rectángulo 2"/>
          <p:cNvSpPr/>
          <p:nvPr/>
        </p:nvSpPr>
        <p:spPr>
          <a:xfrm>
            <a:off x="467544" y="234234"/>
            <a:ext cx="8208912" cy="769441"/>
          </a:xfrm>
          <a:prstGeom prst="rect">
            <a:avLst/>
          </a:prstGeom>
        </p:spPr>
        <p:txBody>
          <a:bodyPr wrap="square">
            <a:spAutoFit/>
          </a:bodyPr>
          <a:lstStyle/>
          <a:p>
            <a:pPr lvl="0" algn="ctr"/>
            <a:r>
              <a:rPr lang="es-CL" sz="4400" dirty="0">
                <a:ln>
                  <a:solidFill>
                    <a:srgbClr val="0066FF"/>
                  </a:solidFill>
                </a:ln>
                <a:solidFill>
                  <a:srgbClr val="B1E0FD"/>
                </a:solidFill>
                <a:latin typeface="Berlin Sans FB Demi" panose="020E0802020502020306" pitchFamily="34" charset="0"/>
              </a:rPr>
              <a:t>¿</a:t>
            </a:r>
            <a:r>
              <a:rPr lang="es-CL" sz="4400" dirty="0" smtClean="0">
                <a:ln>
                  <a:solidFill>
                    <a:srgbClr val="0066FF"/>
                  </a:solidFill>
                </a:ln>
                <a:solidFill>
                  <a:srgbClr val="B1E0FD"/>
                </a:solidFill>
                <a:latin typeface="Berlin Sans FB Demi" panose="020E0802020502020306" pitchFamily="34" charset="0"/>
              </a:rPr>
              <a:t> Dónde me inscribo ?</a:t>
            </a:r>
            <a:endParaRPr lang="es-CL" sz="4400" dirty="0">
              <a:ln>
                <a:solidFill>
                  <a:srgbClr val="0066FF"/>
                </a:solidFill>
              </a:ln>
              <a:solidFill>
                <a:srgbClr val="B1E0FD"/>
              </a:solidFill>
              <a:latin typeface="Berlin Sans FB Demi" panose="020E0802020502020306" pitchFamily="34" charset="0"/>
            </a:endParaRPr>
          </a:p>
        </p:txBody>
      </p:sp>
      <p:sp>
        <p:nvSpPr>
          <p:cNvPr id="4" name="Elipse 3"/>
          <p:cNvSpPr/>
          <p:nvPr/>
        </p:nvSpPr>
        <p:spPr>
          <a:xfrm>
            <a:off x="1979712" y="1484784"/>
            <a:ext cx="201622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Flecha derecha 5"/>
          <p:cNvSpPr/>
          <p:nvPr/>
        </p:nvSpPr>
        <p:spPr>
          <a:xfrm>
            <a:off x="323528" y="3212976"/>
            <a:ext cx="1296144" cy="1008112"/>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p:cNvPicPr>
            <a:picLocks noChangeAspect="1"/>
          </p:cNvPicPr>
          <p:nvPr/>
        </p:nvPicPr>
        <p:blipFill>
          <a:blip r:embed="rId4"/>
          <a:stretch>
            <a:fillRect/>
          </a:stretch>
        </p:blipFill>
        <p:spPr>
          <a:xfrm flipH="1">
            <a:off x="7252745" y="3212976"/>
            <a:ext cx="1423711" cy="1066892"/>
          </a:xfrm>
          <a:prstGeom prst="rect">
            <a:avLst/>
          </a:prstGeom>
        </p:spPr>
      </p:pic>
    </p:spTree>
    <p:extLst>
      <p:ext uri="{BB962C8B-B14F-4D97-AF65-F5344CB8AC3E}">
        <p14:creationId xmlns:p14="http://schemas.microsoft.com/office/powerpoint/2010/main" val="29716059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234234"/>
            <a:ext cx="8208912" cy="769441"/>
          </a:xfrm>
          <a:prstGeom prst="rect">
            <a:avLst/>
          </a:prstGeom>
        </p:spPr>
        <p:txBody>
          <a:bodyPr wrap="square">
            <a:spAutoFit/>
          </a:bodyPr>
          <a:lstStyle/>
          <a:p>
            <a:pPr algn="ctr"/>
            <a:r>
              <a:rPr lang="es-CL" sz="4400" dirty="0" smtClean="0">
                <a:ln>
                  <a:solidFill>
                    <a:srgbClr val="0066FF"/>
                  </a:solidFill>
                </a:ln>
                <a:solidFill>
                  <a:srgbClr val="B1E0FD"/>
                </a:solidFill>
                <a:latin typeface="Berlin Sans FB Demi" panose="020E0802020502020306" pitchFamily="34" charset="0"/>
              </a:rPr>
              <a:t>¿ Dónde me inscribo ?</a:t>
            </a:r>
            <a:endParaRPr lang="es-CL" sz="4400" dirty="0">
              <a:ln>
                <a:solidFill>
                  <a:srgbClr val="0066FF"/>
                </a:solidFill>
              </a:ln>
              <a:solidFill>
                <a:srgbClr val="B1E0FD"/>
              </a:solidFill>
              <a:latin typeface="Berlin Sans FB Demi" panose="020E0802020502020306" pitchFamily="34" charset="0"/>
            </a:endParaRPr>
          </a:p>
        </p:txBody>
      </p:sp>
      <p:pic>
        <p:nvPicPr>
          <p:cNvPr id="4" name="Imagen 3"/>
          <p:cNvPicPr>
            <a:picLocks noChangeAspect="1"/>
          </p:cNvPicPr>
          <p:nvPr/>
        </p:nvPicPr>
        <p:blipFill>
          <a:blip r:embed="rId3"/>
          <a:stretch>
            <a:fillRect/>
          </a:stretch>
        </p:blipFill>
        <p:spPr>
          <a:xfrm>
            <a:off x="755576" y="997563"/>
            <a:ext cx="7272808" cy="5818246"/>
          </a:xfrm>
          <a:prstGeom prst="rect">
            <a:avLst/>
          </a:prstGeom>
        </p:spPr>
      </p:pic>
    </p:spTree>
    <p:extLst>
      <p:ext uri="{BB962C8B-B14F-4D97-AF65-F5344CB8AC3E}">
        <p14:creationId xmlns:p14="http://schemas.microsoft.com/office/powerpoint/2010/main" val="34682716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147" y="0"/>
            <a:ext cx="10771095" cy="7166199"/>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620688"/>
            <a:ext cx="4572000" cy="1987003"/>
          </a:xfrm>
          <a:prstGeom prst="rect">
            <a:avLst/>
          </a:prstGeom>
        </p:spPr>
      </p:pic>
    </p:spTree>
    <p:extLst>
      <p:ext uri="{BB962C8B-B14F-4D97-AF65-F5344CB8AC3E}">
        <p14:creationId xmlns:p14="http://schemas.microsoft.com/office/powerpoint/2010/main" val="104536795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Rectángulo 8"/>
          <p:cNvSpPr/>
          <p:nvPr/>
        </p:nvSpPr>
        <p:spPr>
          <a:xfrm>
            <a:off x="3095427" y="704527"/>
            <a:ext cx="2985113" cy="830997"/>
          </a:xfrm>
          <a:prstGeom prst="rect">
            <a:avLst/>
          </a:prstGeom>
        </p:spPr>
        <p:txBody>
          <a:bodyPr wrap="none">
            <a:spAutoFit/>
          </a:bodyPr>
          <a:lstStyle/>
          <a:p>
            <a:pPr lvl="0" algn="ctr"/>
            <a:r>
              <a:rPr lang="es-CL" sz="4800" dirty="0" smtClean="0">
                <a:ln>
                  <a:solidFill>
                    <a:srgbClr val="0066FF"/>
                  </a:solidFill>
                </a:ln>
                <a:solidFill>
                  <a:srgbClr val="FF0000"/>
                </a:solidFill>
                <a:latin typeface="Berlin Sans FB Demi" panose="020E0802020502020306" pitchFamily="34" charset="0"/>
              </a:rPr>
              <a:t>EXCEPTO:</a:t>
            </a:r>
            <a:endParaRPr lang="es-CL" sz="4800" dirty="0">
              <a:ln>
                <a:solidFill>
                  <a:srgbClr val="0066FF"/>
                </a:solidFill>
              </a:ln>
              <a:solidFill>
                <a:srgbClr val="FF0000"/>
              </a:solidFill>
              <a:latin typeface="Berlin Sans FB Demi" panose="020E0802020502020306" pitchFamily="34" charset="0"/>
            </a:endParaRPr>
          </a:p>
        </p:txBody>
      </p:sp>
      <p:sp>
        <p:nvSpPr>
          <p:cNvPr id="13" name="Rectángulo 12"/>
          <p:cNvSpPr/>
          <p:nvPr/>
        </p:nvSpPr>
        <p:spPr>
          <a:xfrm>
            <a:off x="575555" y="2170410"/>
            <a:ext cx="7992888" cy="3816429"/>
          </a:xfrm>
          <a:prstGeom prst="rect">
            <a:avLst/>
          </a:prstGeom>
        </p:spPr>
        <p:txBody>
          <a:bodyPr wrap="square">
            <a:spAutoFit/>
          </a:bodyPr>
          <a:lstStyle/>
          <a:p>
            <a:pPr lvl="0" algn="ctr"/>
            <a:r>
              <a:rPr lang="es-CL" sz="2800" dirty="0" smtClean="0">
                <a:ln>
                  <a:solidFill>
                    <a:srgbClr val="0066FF"/>
                  </a:solidFill>
                </a:ln>
                <a:solidFill>
                  <a:schemeClr val="bg1"/>
                </a:solidFill>
                <a:latin typeface="Berlin Sans FB Demi" panose="020E0802020502020306" pitchFamily="34" charset="0"/>
              </a:rPr>
              <a:t>Los contribuyentes que desarrollen su actividad económica en un lugar:</a:t>
            </a:r>
          </a:p>
          <a:p>
            <a:pPr lvl="0" algn="ctr"/>
            <a:endParaRPr lang="es-CL" sz="2800" dirty="0">
              <a:ln>
                <a:solidFill>
                  <a:srgbClr val="0066FF"/>
                </a:solidFill>
              </a:ln>
              <a:solidFill>
                <a:schemeClr val="bg1"/>
              </a:solidFill>
              <a:latin typeface="Berlin Sans FB Demi" panose="020E0802020502020306" pitchFamily="34" charset="0"/>
            </a:endParaRPr>
          </a:p>
          <a:p>
            <a:pPr lvl="0" algn="ctr"/>
            <a:r>
              <a:rPr lang="es-CL" sz="2800" dirty="0" smtClean="0">
                <a:ln>
                  <a:solidFill>
                    <a:srgbClr val="0066FF"/>
                  </a:solidFill>
                </a:ln>
                <a:solidFill>
                  <a:schemeClr val="bg1"/>
                </a:solidFill>
                <a:latin typeface="Berlin Sans FB Demi" panose="020E0802020502020306" pitchFamily="34" charset="0"/>
              </a:rPr>
              <a:t>* Sin cobertura de Internet</a:t>
            </a:r>
            <a:endParaRPr lang="es-CL" sz="2800" dirty="0">
              <a:ln>
                <a:solidFill>
                  <a:srgbClr val="0066FF"/>
                </a:solidFill>
              </a:ln>
              <a:solidFill>
                <a:schemeClr val="bg1"/>
              </a:solidFill>
              <a:latin typeface="Berlin Sans FB Demi" panose="020E0802020502020306" pitchFamily="34" charset="0"/>
            </a:endParaRPr>
          </a:p>
          <a:p>
            <a:pPr lvl="0" algn="ctr"/>
            <a:r>
              <a:rPr lang="es-CL" sz="2800" dirty="0" smtClean="0">
                <a:ln>
                  <a:solidFill>
                    <a:srgbClr val="0066FF"/>
                  </a:solidFill>
                </a:ln>
                <a:solidFill>
                  <a:schemeClr val="bg1"/>
                </a:solidFill>
                <a:latin typeface="Berlin Sans FB Demi" panose="020E0802020502020306" pitchFamily="34" charset="0"/>
              </a:rPr>
              <a:t>* Sin acceso a energía eléctrica</a:t>
            </a:r>
            <a:endParaRPr lang="es-CL" sz="2800" dirty="0">
              <a:ln>
                <a:solidFill>
                  <a:srgbClr val="0066FF"/>
                </a:solidFill>
              </a:ln>
              <a:solidFill>
                <a:schemeClr val="bg1"/>
              </a:solidFill>
              <a:latin typeface="Berlin Sans FB Demi" panose="020E0802020502020306" pitchFamily="34" charset="0"/>
            </a:endParaRPr>
          </a:p>
          <a:p>
            <a:pPr lvl="0" algn="ctr"/>
            <a:r>
              <a:rPr lang="es-CL" sz="2800" dirty="0" smtClean="0">
                <a:ln>
                  <a:solidFill>
                    <a:srgbClr val="0066FF"/>
                  </a:solidFill>
                </a:ln>
                <a:solidFill>
                  <a:schemeClr val="bg1"/>
                </a:solidFill>
                <a:latin typeface="Berlin Sans FB Demi" panose="020E0802020502020306" pitchFamily="34" charset="0"/>
              </a:rPr>
              <a:t>* Decretado zona de </a:t>
            </a:r>
            <a:r>
              <a:rPr lang="es-CL" sz="2800" dirty="0">
                <a:ln>
                  <a:solidFill>
                    <a:srgbClr val="0066FF"/>
                  </a:solidFill>
                </a:ln>
                <a:solidFill>
                  <a:schemeClr val="bg1"/>
                </a:solidFill>
                <a:latin typeface="Berlin Sans FB Demi" panose="020E0802020502020306" pitchFamily="34" charset="0"/>
              </a:rPr>
              <a:t>catástrofe </a:t>
            </a:r>
            <a:r>
              <a:rPr lang="es-CL" sz="2800" dirty="0" smtClean="0">
                <a:ln>
                  <a:solidFill>
                    <a:srgbClr val="0066FF"/>
                  </a:solidFill>
                </a:ln>
                <a:solidFill>
                  <a:schemeClr val="bg1"/>
                </a:solidFill>
                <a:latin typeface="Berlin Sans FB Demi" panose="020E0802020502020306" pitchFamily="34" charset="0"/>
              </a:rPr>
              <a:t>(Ley 16.282)</a:t>
            </a:r>
            <a:endParaRPr lang="es-CL" sz="2800" dirty="0">
              <a:ln>
                <a:solidFill>
                  <a:srgbClr val="0066FF"/>
                </a:solidFill>
              </a:ln>
              <a:solidFill>
                <a:schemeClr val="bg1"/>
              </a:solidFill>
              <a:latin typeface="Berlin Sans FB Demi" panose="020E0802020502020306" pitchFamily="34" charset="0"/>
            </a:endParaRPr>
          </a:p>
          <a:p>
            <a:pPr lvl="0" algn="ctr"/>
            <a:r>
              <a:rPr lang="es-CL" sz="2800" dirty="0" smtClean="0">
                <a:ln>
                  <a:solidFill>
                    <a:srgbClr val="0066FF"/>
                  </a:solidFill>
                </a:ln>
                <a:solidFill>
                  <a:schemeClr val="bg1"/>
                </a:solidFill>
                <a:latin typeface="Berlin Sans FB Demi" panose="020E0802020502020306" pitchFamily="34" charset="0"/>
              </a:rPr>
              <a:t>* Otras que pueda establecer el SII</a:t>
            </a:r>
          </a:p>
          <a:p>
            <a:pPr marL="457200" lvl="0" indent="-457200" algn="ctr">
              <a:buFont typeface="Arial" panose="020B0604020202020204" pitchFamily="34" charset="0"/>
              <a:buChar char="•"/>
            </a:pPr>
            <a:endParaRPr lang="es-CL" sz="2800" dirty="0" smtClean="0">
              <a:ln>
                <a:solidFill>
                  <a:srgbClr val="0066FF"/>
                </a:solidFill>
              </a:ln>
              <a:solidFill>
                <a:schemeClr val="bg1"/>
              </a:solidFill>
              <a:latin typeface="Berlin Sans FB Demi" panose="020E0802020502020306" pitchFamily="34" charset="0"/>
            </a:endParaRPr>
          </a:p>
          <a:p>
            <a:pPr lvl="0" algn="r"/>
            <a:r>
              <a:rPr lang="es-CL" dirty="0" smtClean="0">
                <a:ln>
                  <a:solidFill>
                    <a:srgbClr val="0066FF"/>
                  </a:solidFill>
                </a:ln>
                <a:solidFill>
                  <a:schemeClr val="bg1"/>
                </a:solidFill>
                <a:latin typeface="Berlin Sans FB Demi" panose="020E0802020502020306" pitchFamily="34" charset="0"/>
              </a:rPr>
              <a:t>(Arts. 54 y 56 DL 825)</a:t>
            </a:r>
            <a:endParaRPr lang="es-CL" dirty="0">
              <a:ln>
                <a:solidFill>
                  <a:srgbClr val="0066FF"/>
                </a:solidFill>
              </a:ln>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34421327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1578818869"/>
              </p:ext>
            </p:extLst>
          </p:nvPr>
        </p:nvGraphicFramePr>
        <p:xfrm>
          <a:off x="1657350" y="1100138"/>
          <a:ext cx="3418706" cy="802720"/>
        </p:xfrm>
        <a:graphic>
          <a:graphicData uri="http://schemas.openxmlformats.org/drawingml/2006/table">
            <a:tbl>
              <a:tblPr/>
              <a:tblGrid>
                <a:gridCol w="3418706">
                  <a:extLst>
                    <a:ext uri="{9D8B030D-6E8A-4147-A177-3AD203B41FA5}">
                      <a16:colId xmlns:a16="http://schemas.microsoft.com/office/drawing/2014/main" xmlns="" val="20000"/>
                    </a:ext>
                  </a:extLst>
                </a:gridCol>
              </a:tblGrid>
              <a:tr h="802720">
                <a:tc>
                  <a:txBody>
                    <a:bodyPr/>
                    <a:lstStyle/>
                    <a:p>
                      <a:endParaRPr lang="es-CL"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77"/>
            <a:ext cx="9143999" cy="6858000"/>
          </a:xfrm>
          <a:prstGeom prst="rect">
            <a:avLst/>
          </a:prstGeom>
        </p:spPr>
      </p:pic>
      <p:sp>
        <p:nvSpPr>
          <p:cNvPr id="10" name="CuadroTexto 9"/>
          <p:cNvSpPr txBox="1"/>
          <p:nvPr/>
        </p:nvSpPr>
        <p:spPr>
          <a:xfrm>
            <a:off x="683568" y="21690"/>
            <a:ext cx="7992887" cy="1354217"/>
          </a:xfrm>
          <a:prstGeom prst="rect">
            <a:avLst/>
          </a:prstGeom>
          <a:noFill/>
        </p:spPr>
        <p:txBody>
          <a:bodyPr wrap="square" rtlCol="0">
            <a:spAutoFit/>
          </a:bodyPr>
          <a:lstStyle/>
          <a:p>
            <a:r>
              <a:rPr lang="es-CL" sz="4000" dirty="0" smtClean="0">
                <a:ln>
                  <a:solidFill>
                    <a:srgbClr val="0066FF"/>
                  </a:solidFill>
                </a:ln>
                <a:solidFill>
                  <a:schemeClr val="bg1"/>
                </a:solidFill>
                <a:latin typeface="Berlin Sans FB Demi" panose="020E0802020502020306" pitchFamily="34" charset="0"/>
              </a:rPr>
              <a:t>Plazos:</a:t>
            </a:r>
          </a:p>
          <a:p>
            <a:r>
              <a:rPr lang="es-CL" sz="2400" b="1" dirty="0" smtClean="0">
                <a:ln>
                  <a:solidFill>
                    <a:srgbClr val="0066FF"/>
                  </a:solidFill>
                </a:ln>
                <a:solidFill>
                  <a:schemeClr val="bg1"/>
                </a:solidFill>
                <a:latin typeface="Berlin Sans FB Demi" panose="020E0802020502020306" pitchFamily="34" charset="0"/>
              </a:rPr>
              <a:t>Según tamaño y ubicación geográfica de las empresas</a:t>
            </a:r>
            <a:endParaRPr lang="es-CL" sz="1100" b="1" dirty="0" smtClean="0">
              <a:solidFill>
                <a:schemeClr val="bg1"/>
              </a:solidFill>
            </a:endParaRPr>
          </a:p>
          <a:p>
            <a:endParaRPr lang="es-CL" b="1" dirty="0">
              <a:solidFill>
                <a:schemeClr val="bg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70024282"/>
              </p:ext>
            </p:extLst>
          </p:nvPr>
        </p:nvGraphicFramePr>
        <p:xfrm>
          <a:off x="323528" y="1556792"/>
          <a:ext cx="8535267" cy="4848358"/>
        </p:xfrm>
        <a:graphic>
          <a:graphicData uri="http://schemas.openxmlformats.org/drawingml/2006/table">
            <a:tbl>
              <a:tblPr firstRow="1" bandRow="1"/>
              <a:tblGrid>
                <a:gridCol w="1440160">
                  <a:extLst>
                    <a:ext uri="{9D8B030D-6E8A-4147-A177-3AD203B41FA5}">
                      <a16:colId xmlns:a16="http://schemas.microsoft.com/office/drawing/2014/main" xmlns="" val="20000"/>
                    </a:ext>
                  </a:extLst>
                </a:gridCol>
                <a:gridCol w="2448272">
                  <a:extLst>
                    <a:ext uri="{9D8B030D-6E8A-4147-A177-3AD203B41FA5}">
                      <a16:colId xmlns:a16="http://schemas.microsoft.com/office/drawing/2014/main" xmlns="" val="20001"/>
                    </a:ext>
                  </a:extLst>
                </a:gridCol>
                <a:gridCol w="1285821">
                  <a:extLst>
                    <a:ext uri="{9D8B030D-6E8A-4147-A177-3AD203B41FA5}">
                      <a16:colId xmlns:a16="http://schemas.microsoft.com/office/drawing/2014/main" xmlns="" val="20002"/>
                    </a:ext>
                  </a:extLst>
                </a:gridCol>
                <a:gridCol w="1680507">
                  <a:extLst>
                    <a:ext uri="{9D8B030D-6E8A-4147-A177-3AD203B41FA5}">
                      <a16:colId xmlns:a16="http://schemas.microsoft.com/office/drawing/2014/main" xmlns="" val="20003"/>
                    </a:ext>
                  </a:extLst>
                </a:gridCol>
                <a:gridCol w="1680507">
                  <a:extLst>
                    <a:ext uri="{9D8B030D-6E8A-4147-A177-3AD203B41FA5}">
                      <a16:colId xmlns:a16="http://schemas.microsoft.com/office/drawing/2014/main" xmlns="" val="20004"/>
                    </a:ext>
                  </a:extLst>
                </a:gridCol>
              </a:tblGrid>
              <a:tr h="1353013">
                <a:tc>
                  <a:txBody>
                    <a:bodyPr/>
                    <a:lstStyle/>
                    <a:p>
                      <a:pPr algn="ctr">
                        <a:lnSpc>
                          <a:spcPct val="107000"/>
                        </a:lnSpc>
                        <a:spcAft>
                          <a:spcPts val="0"/>
                        </a:spcAft>
                      </a:pPr>
                      <a:endPar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endParaRPr>
                    </a:p>
                    <a:p>
                      <a:pPr algn="ctr">
                        <a:lnSpc>
                          <a:spcPct val="107000"/>
                        </a:lnSpc>
                        <a:spcAft>
                          <a:spcPts val="0"/>
                        </a:spcAft>
                      </a:pPr>
                      <a:endPar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TAMAÑO</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257" marR="91257" marT="45628" marB="456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66CC">
                        <a:alpha val="70000"/>
                      </a:srgbClr>
                    </a:solidFill>
                  </a:tcPr>
                </a:tc>
                <a:tc>
                  <a:txBody>
                    <a:bodyPr/>
                    <a:lstStyle/>
                    <a:p>
                      <a:pPr algn="ctr">
                        <a:lnSpc>
                          <a:spcPct val="107000"/>
                        </a:lnSpc>
                        <a:spcAft>
                          <a:spcPts val="0"/>
                        </a:spcAft>
                      </a:pPr>
                      <a:r>
                        <a:rPr lang="es-CL" sz="1600" b="1" kern="1200" dirty="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INGRESOS ANUALES POR VENTAS Y SERVICIOS EN EL ÚLTIMO AÑO CALENDARIO</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66CC">
                        <a:alpha val="70000"/>
                      </a:srgbClr>
                    </a:solidFill>
                  </a:tcPr>
                </a:tc>
                <a:tc>
                  <a:txBody>
                    <a:bodyPr/>
                    <a:lstStyle/>
                    <a:p>
                      <a:pPr algn="ctr">
                        <a:lnSpc>
                          <a:spcPct val="107000"/>
                        </a:lnSpc>
                        <a:spcAft>
                          <a:spcPts val="0"/>
                        </a:spcAft>
                      </a:pPr>
                      <a:endPar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endParaRPr>
                    </a:p>
                    <a:p>
                      <a:pPr algn="ctr">
                        <a:lnSpc>
                          <a:spcPct val="107000"/>
                        </a:lnSpc>
                        <a:spcAft>
                          <a:spcPts val="0"/>
                        </a:spcAft>
                      </a:pPr>
                      <a:endPar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UBICACIÓN</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66CC">
                        <a:alpha val="70000"/>
                      </a:srgbClr>
                    </a:solidFill>
                  </a:tcPr>
                </a:tc>
                <a:tc>
                  <a:txBody>
                    <a:bodyPr/>
                    <a:lstStyle/>
                    <a:p>
                      <a:pPr algn="ctr">
                        <a:lnSpc>
                          <a:spcPct val="107000"/>
                        </a:lnSpc>
                        <a:spcAft>
                          <a:spcPts val="0"/>
                        </a:spcAft>
                      </a:pPr>
                      <a:endPar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endParaRPr>
                    </a:p>
                    <a:p>
                      <a:pPr algn="ctr">
                        <a:lnSpc>
                          <a:spcPct val="107000"/>
                        </a:lnSpc>
                        <a:spcAft>
                          <a:spcPts val="0"/>
                        </a:spcAft>
                      </a:pPr>
                      <a:endPar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PLAZO</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257" marR="91257" marT="45628" marB="456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66CC">
                        <a:alpha val="70000"/>
                      </a:srgbClr>
                    </a:solidFill>
                  </a:tcPr>
                </a:tc>
                <a:tc>
                  <a:txBody>
                    <a:bodyPr/>
                    <a:lstStyle/>
                    <a:p>
                      <a:pPr algn="ctr">
                        <a:lnSpc>
                          <a:spcPct val="107000"/>
                        </a:lnSpc>
                        <a:spcAft>
                          <a:spcPts val="0"/>
                        </a:spcAft>
                      </a:pPr>
                      <a:endPar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endParaRPr>
                    </a:p>
                    <a:p>
                      <a:pPr algn="ctr">
                        <a:lnSpc>
                          <a:spcPct val="107000"/>
                        </a:lnSpc>
                        <a:spcAft>
                          <a:spcPts val="0"/>
                        </a:spcAft>
                      </a:pPr>
                      <a:endPar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FECHA</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257" marR="91257" marT="45628" marB="456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66CC">
                        <a:alpha val="70000"/>
                      </a:srgbClr>
                    </a:solidFill>
                  </a:tcPr>
                </a:tc>
                <a:extLst>
                  <a:ext uri="{0D108BD9-81ED-4DB2-BD59-A6C34878D82A}">
                    <a16:rowId xmlns:a16="http://schemas.microsoft.com/office/drawing/2014/main" xmlns="" val="10000"/>
                  </a:ext>
                </a:extLst>
              </a:tr>
              <a:tr h="635847">
                <a:tc>
                  <a:txBody>
                    <a:bodyPr/>
                    <a:lstStyle/>
                    <a:p>
                      <a:pPr algn="ctr">
                        <a:lnSpc>
                          <a:spcPct val="107000"/>
                        </a:lnSpc>
                        <a:spcAft>
                          <a:spcPts val="800"/>
                        </a:spcAft>
                      </a:pPr>
                      <a:r>
                        <a:rPr lang="es-CL" sz="1600" b="1" kern="1200" dirty="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GRANDES</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257" marR="91257" marT="45628" marB="456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tc>
                  <a:txBody>
                    <a:bodyPr/>
                    <a:lstStyle/>
                    <a:p>
                      <a:pPr algn="ctr">
                        <a:lnSpc>
                          <a:spcPct val="107000"/>
                        </a:lnSpc>
                        <a:spcAft>
                          <a:spcPts val="800"/>
                        </a:spcAft>
                      </a:pPr>
                      <a:r>
                        <a:rPr lang="es-CL" sz="1600" b="1" kern="1200" dirty="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Mayor a 100.000 </a:t>
                      </a:r>
                      <a:r>
                        <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UF (Más de 2.350 millones de pesos)</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tc>
                  <a:txBody>
                    <a:bodyPr/>
                    <a:lstStyle/>
                    <a:p>
                      <a:pPr algn="ctr">
                        <a:lnSpc>
                          <a:spcPct val="107000"/>
                        </a:lnSpc>
                        <a:spcAft>
                          <a:spcPts val="800"/>
                        </a:spcAft>
                      </a:pPr>
                      <a:r>
                        <a:rPr lang="es-CL" sz="1600" b="1" kern="1200" dirty="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Todas</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tc>
                  <a:txBody>
                    <a:bodyPr/>
                    <a:lstStyle/>
                    <a:p>
                      <a:pPr algn="ctr">
                        <a:lnSpc>
                          <a:spcPct val="107000"/>
                        </a:lnSpc>
                        <a:spcAft>
                          <a:spcPts val="800"/>
                        </a:spcAft>
                      </a:pPr>
                      <a:r>
                        <a:rPr lang="es-CL" sz="1600" b="1" kern="120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9 meses</a:t>
                      </a:r>
                      <a:endParaRPr lang="es-CL" sz="160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257" marR="91257" marT="45628" marB="456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tc>
                  <a:txBody>
                    <a:bodyPr/>
                    <a:lstStyle/>
                    <a:p>
                      <a:pPr algn="ctr">
                        <a:lnSpc>
                          <a:spcPct val="107000"/>
                        </a:lnSpc>
                        <a:spcAft>
                          <a:spcPts val="800"/>
                        </a:spcAft>
                      </a:pPr>
                      <a:r>
                        <a:rPr lang="es-CL" sz="1600" b="1" kern="120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1 de noviembre de 2014</a:t>
                      </a:r>
                      <a:endParaRPr lang="es-CL" sz="160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257" marR="91257" marT="45628" marB="456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extLst>
                  <a:ext uri="{0D108BD9-81ED-4DB2-BD59-A6C34878D82A}">
                    <a16:rowId xmlns:a16="http://schemas.microsoft.com/office/drawing/2014/main" xmlns="" val="10001"/>
                  </a:ext>
                </a:extLst>
              </a:tr>
              <a:tr h="741217">
                <a:tc rowSpan="2">
                  <a:txBody>
                    <a:bodyPr/>
                    <a:lstStyle/>
                    <a:p>
                      <a:pPr algn="ctr">
                        <a:lnSpc>
                          <a:spcPct val="107000"/>
                        </a:lnSpc>
                        <a:spcAft>
                          <a:spcPts val="800"/>
                        </a:spcAft>
                      </a:pPr>
                      <a:endPar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endParaRPr>
                    </a:p>
                    <a:p>
                      <a:pPr algn="ctr">
                        <a:lnSpc>
                          <a:spcPct val="107000"/>
                        </a:lnSpc>
                        <a:spcAft>
                          <a:spcPts val="800"/>
                        </a:spcAft>
                      </a:pPr>
                      <a:r>
                        <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MEDIANAS </a:t>
                      </a:r>
                      <a:r>
                        <a:rPr lang="es-CL" sz="1600" b="1" kern="1200" dirty="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Y PEQUEÑAS</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257" marR="91257" marT="45628" marB="456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tc rowSpan="2">
                  <a:txBody>
                    <a:bodyPr/>
                    <a:lstStyle/>
                    <a:p>
                      <a:pPr algn="ctr">
                        <a:lnSpc>
                          <a:spcPct val="107000"/>
                        </a:lnSpc>
                        <a:spcAft>
                          <a:spcPts val="800"/>
                        </a:spcAft>
                      </a:pPr>
                      <a:endPar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endParaRPr>
                    </a:p>
                    <a:p>
                      <a:pPr algn="ctr">
                        <a:lnSpc>
                          <a:spcPct val="107000"/>
                        </a:lnSpc>
                        <a:spcAft>
                          <a:spcPts val="800"/>
                        </a:spcAft>
                      </a:pPr>
                      <a:r>
                        <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Mayor </a:t>
                      </a:r>
                      <a:r>
                        <a:rPr lang="es-CL" sz="1600" b="1" kern="1200" dirty="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a 2.400 UF y menor o igual a 100.000 </a:t>
                      </a:r>
                      <a:r>
                        <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UF (Entre 2.350 y 57 millones de pesos aprox.)</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tc>
                  <a:txBody>
                    <a:bodyPr/>
                    <a:lstStyle/>
                    <a:p>
                      <a:pPr algn="ctr">
                        <a:lnSpc>
                          <a:spcPct val="107000"/>
                        </a:lnSpc>
                        <a:spcAft>
                          <a:spcPts val="800"/>
                        </a:spcAft>
                      </a:pPr>
                      <a:r>
                        <a:rPr lang="es-CL" sz="1600" b="1" kern="1200" dirty="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Urbana</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tc>
                  <a:txBody>
                    <a:bodyPr/>
                    <a:lstStyle/>
                    <a:p>
                      <a:pPr algn="ctr">
                        <a:lnSpc>
                          <a:spcPct val="107000"/>
                        </a:lnSpc>
                        <a:spcAft>
                          <a:spcPts val="800"/>
                        </a:spcAft>
                      </a:pPr>
                      <a:r>
                        <a:rPr lang="es-CL" sz="1600" b="1" kern="1200" dirty="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18 meses</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1600" dirty="0">
                          <a:ln w="3175">
                            <a:solidFill>
                              <a:srgbClr val="2D558C"/>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91257" marR="91257" marT="45628" marB="456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tc>
                  <a:txBody>
                    <a:bodyPr/>
                    <a:lstStyle/>
                    <a:p>
                      <a:pPr algn="ctr">
                        <a:lnSpc>
                          <a:spcPct val="107000"/>
                        </a:lnSpc>
                        <a:spcAft>
                          <a:spcPts val="800"/>
                        </a:spcAft>
                      </a:pPr>
                      <a:r>
                        <a:rPr lang="es-CL" sz="1600" b="1" kern="1200" dirty="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1 de agosto de </a:t>
                      </a:r>
                      <a:r>
                        <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2016</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257" marR="91257" marT="45628" marB="456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extLst>
                  <a:ext uri="{0D108BD9-81ED-4DB2-BD59-A6C34878D82A}">
                    <a16:rowId xmlns:a16="http://schemas.microsoft.com/office/drawing/2014/main" xmlns="" val="10002"/>
                  </a:ext>
                </a:extLst>
              </a:tr>
              <a:tr h="741217">
                <a:tc vMerge="1">
                  <a:txBody>
                    <a:bodyPr/>
                    <a:lstStyle/>
                    <a:p>
                      <a:endParaRPr lang="es-CL"/>
                    </a:p>
                  </a:txBody>
                  <a:tcPr/>
                </a:tc>
                <a:tc vMerge="1">
                  <a:txBody>
                    <a:bodyPr/>
                    <a:lstStyle/>
                    <a:p>
                      <a:endParaRPr lang="es-CL"/>
                    </a:p>
                  </a:txBody>
                  <a:tcPr/>
                </a:tc>
                <a:tc>
                  <a:txBody>
                    <a:bodyPr/>
                    <a:lstStyle/>
                    <a:p>
                      <a:pPr algn="ctr">
                        <a:lnSpc>
                          <a:spcPct val="107000"/>
                        </a:lnSpc>
                        <a:spcAft>
                          <a:spcPts val="800"/>
                        </a:spcAft>
                      </a:pPr>
                      <a:r>
                        <a:rPr lang="es-CL" sz="1600" b="1" kern="1200" dirty="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Rural</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1600" dirty="0">
                          <a:ln w="3175">
                            <a:solidFill>
                              <a:srgbClr val="2D558C"/>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tc>
                  <a:txBody>
                    <a:bodyPr/>
                    <a:lstStyle/>
                    <a:p>
                      <a:pPr algn="ctr">
                        <a:lnSpc>
                          <a:spcPct val="107000"/>
                        </a:lnSpc>
                        <a:spcAft>
                          <a:spcPts val="800"/>
                        </a:spcAft>
                      </a:pPr>
                      <a:r>
                        <a:rPr lang="es-CL" sz="1600" b="1" kern="1200" dirty="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24 meses</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1600" dirty="0">
                          <a:ln w="3175">
                            <a:solidFill>
                              <a:srgbClr val="2D558C"/>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91257" marR="91257" marT="45628" marB="456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tc>
                  <a:txBody>
                    <a:bodyPr/>
                    <a:lstStyle/>
                    <a:p>
                      <a:pPr algn="ctr">
                        <a:lnSpc>
                          <a:spcPct val="107000"/>
                        </a:lnSpc>
                        <a:spcAft>
                          <a:spcPts val="800"/>
                        </a:spcAft>
                      </a:pPr>
                      <a:r>
                        <a:rPr lang="es-CL" sz="1600" b="1" kern="1200" dirty="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1 de febrero de </a:t>
                      </a:r>
                      <a:r>
                        <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2017</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257" marR="91257" marT="45628" marB="456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extLst>
                  <a:ext uri="{0D108BD9-81ED-4DB2-BD59-A6C34878D82A}">
                    <a16:rowId xmlns:a16="http://schemas.microsoft.com/office/drawing/2014/main" xmlns="" val="10003"/>
                  </a:ext>
                </a:extLst>
              </a:tr>
              <a:tr h="741217">
                <a:tc rowSpan="2">
                  <a:txBody>
                    <a:bodyPr/>
                    <a:lstStyle/>
                    <a:p>
                      <a:pPr algn="ctr">
                        <a:lnSpc>
                          <a:spcPct val="107000"/>
                        </a:lnSpc>
                        <a:spcAft>
                          <a:spcPts val="800"/>
                        </a:spcAft>
                        <a:tabLst>
                          <a:tab pos="906780" algn="ctr"/>
                        </a:tabLst>
                      </a:pPr>
                      <a:endPar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endParaRPr>
                    </a:p>
                    <a:p>
                      <a:pPr algn="ctr">
                        <a:lnSpc>
                          <a:spcPct val="107000"/>
                        </a:lnSpc>
                        <a:spcAft>
                          <a:spcPts val="800"/>
                        </a:spcAft>
                        <a:tabLst>
                          <a:tab pos="906780" algn="ctr"/>
                        </a:tabLst>
                      </a:pPr>
                      <a:r>
                        <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MICRO-</a:t>
                      </a:r>
                    </a:p>
                    <a:p>
                      <a:pPr algn="ctr">
                        <a:lnSpc>
                          <a:spcPct val="107000"/>
                        </a:lnSpc>
                        <a:spcAft>
                          <a:spcPts val="800"/>
                        </a:spcAft>
                        <a:tabLst>
                          <a:tab pos="906780" algn="ctr"/>
                        </a:tabLst>
                      </a:pPr>
                      <a:r>
                        <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EMPRESAS</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257" marR="91257" marT="45628" marB="456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tc rowSpan="2">
                  <a:txBody>
                    <a:bodyPr/>
                    <a:lstStyle/>
                    <a:p>
                      <a:pPr algn="ctr">
                        <a:lnSpc>
                          <a:spcPct val="107000"/>
                        </a:lnSpc>
                        <a:spcAft>
                          <a:spcPts val="800"/>
                        </a:spcAft>
                      </a:pPr>
                      <a:endPar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endParaRPr>
                    </a:p>
                    <a:p>
                      <a:pPr algn="ctr">
                        <a:lnSpc>
                          <a:spcPct val="107000"/>
                        </a:lnSpc>
                        <a:spcAft>
                          <a:spcPts val="800"/>
                        </a:spcAft>
                      </a:pPr>
                      <a:r>
                        <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Menor </a:t>
                      </a:r>
                      <a:r>
                        <a:rPr lang="es-CL" sz="1600" b="1" kern="1200" dirty="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a 2.400 </a:t>
                      </a:r>
                      <a:r>
                        <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UF</a:t>
                      </a:r>
                    </a:p>
                    <a:p>
                      <a:pPr algn="ctr">
                        <a:lnSpc>
                          <a:spcPct val="107000"/>
                        </a:lnSpc>
                        <a:spcAft>
                          <a:spcPts val="800"/>
                        </a:spcAft>
                      </a:pPr>
                      <a:r>
                        <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Calibri" panose="020F0502020204030204" pitchFamily="34" charset="0"/>
                          <a:cs typeface="Arial" panose="020B0604020202020204" pitchFamily="34" charset="0"/>
                        </a:rPr>
                        <a:t>(Menor</a:t>
                      </a:r>
                      <a:r>
                        <a:rPr lang="es-CL" sz="1600" b="1" kern="1200" baseline="0" dirty="0" smtClean="0">
                          <a:ln w="3175" cap="flat" cmpd="sng" algn="ctr">
                            <a:solidFill>
                              <a:srgbClr val="2D558C"/>
                            </a:solidFill>
                            <a:prstDash val="solid"/>
                            <a:round/>
                          </a:ln>
                          <a:solidFill>
                            <a:schemeClr val="bg1"/>
                          </a:solidFill>
                          <a:effectLst/>
                          <a:latin typeface="Berlin Sans FB Demi" panose="020E0802020502020306" pitchFamily="34" charset="0"/>
                          <a:ea typeface="Calibri" panose="020F0502020204030204" pitchFamily="34" charset="0"/>
                          <a:cs typeface="Arial" panose="020B0604020202020204" pitchFamily="34" charset="0"/>
                        </a:rPr>
                        <a:t> de 57 millones de pesos)</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tc>
                  <a:txBody>
                    <a:bodyPr/>
                    <a:lstStyle/>
                    <a:p>
                      <a:pPr algn="ctr">
                        <a:lnSpc>
                          <a:spcPct val="107000"/>
                        </a:lnSpc>
                        <a:spcAft>
                          <a:spcPts val="800"/>
                        </a:spcAft>
                      </a:pPr>
                      <a:r>
                        <a:rPr lang="es-CL" sz="1600" b="1" kern="120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Urbana</a:t>
                      </a:r>
                      <a:endParaRPr lang="es-CL" sz="160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tc>
                  <a:txBody>
                    <a:bodyPr/>
                    <a:lstStyle/>
                    <a:p>
                      <a:pPr algn="ctr">
                        <a:lnSpc>
                          <a:spcPct val="107000"/>
                        </a:lnSpc>
                        <a:spcAft>
                          <a:spcPts val="800"/>
                        </a:spcAft>
                      </a:pPr>
                      <a:r>
                        <a:rPr lang="es-CL" sz="1600" b="1" kern="1200" dirty="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24 meses</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1600" dirty="0">
                          <a:ln w="3175">
                            <a:solidFill>
                              <a:srgbClr val="2D558C"/>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91257" marR="91257" marT="45628" marB="456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tc>
                  <a:txBody>
                    <a:bodyPr/>
                    <a:lstStyle/>
                    <a:p>
                      <a:pPr algn="ctr">
                        <a:lnSpc>
                          <a:spcPct val="107000"/>
                        </a:lnSpc>
                        <a:spcAft>
                          <a:spcPts val="800"/>
                        </a:spcAft>
                      </a:pPr>
                      <a:r>
                        <a:rPr lang="es-CL" sz="1600" b="1" kern="1200" dirty="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1 de febrero de </a:t>
                      </a:r>
                      <a:r>
                        <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2017</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257" marR="91257" marT="45628" marB="456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extLst>
                  <a:ext uri="{0D108BD9-81ED-4DB2-BD59-A6C34878D82A}">
                    <a16:rowId xmlns:a16="http://schemas.microsoft.com/office/drawing/2014/main" xmlns="" val="10004"/>
                  </a:ext>
                </a:extLst>
              </a:tr>
              <a:tr h="635847">
                <a:tc vMerge="1">
                  <a:txBody>
                    <a:bodyPr/>
                    <a:lstStyle/>
                    <a:p>
                      <a:endParaRPr lang="es-CL"/>
                    </a:p>
                  </a:txBody>
                  <a:tcPr/>
                </a:tc>
                <a:tc vMerge="1">
                  <a:txBody>
                    <a:bodyPr/>
                    <a:lstStyle/>
                    <a:p>
                      <a:endParaRPr lang="es-CL"/>
                    </a:p>
                  </a:txBody>
                  <a:tcPr/>
                </a:tc>
                <a:tc>
                  <a:txBody>
                    <a:bodyPr/>
                    <a:lstStyle/>
                    <a:p>
                      <a:pPr algn="ctr">
                        <a:lnSpc>
                          <a:spcPct val="107000"/>
                        </a:lnSpc>
                        <a:spcAft>
                          <a:spcPts val="800"/>
                        </a:spcAft>
                      </a:pPr>
                      <a:r>
                        <a:rPr lang="es-CL" sz="1600" b="1" kern="120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Rural</a:t>
                      </a:r>
                      <a:endParaRPr lang="es-CL" sz="160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tc>
                  <a:txBody>
                    <a:bodyPr/>
                    <a:lstStyle/>
                    <a:p>
                      <a:pPr algn="ctr">
                        <a:lnSpc>
                          <a:spcPct val="107000"/>
                        </a:lnSpc>
                        <a:spcAft>
                          <a:spcPts val="800"/>
                        </a:spcAft>
                      </a:pPr>
                      <a:r>
                        <a:rPr lang="es-CL" sz="1600" b="1" kern="1200" dirty="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36 meses</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257" marR="91257" marT="45628" marB="456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tc>
                  <a:txBody>
                    <a:bodyPr/>
                    <a:lstStyle/>
                    <a:p>
                      <a:pPr algn="ctr">
                        <a:lnSpc>
                          <a:spcPct val="107000"/>
                        </a:lnSpc>
                        <a:spcAft>
                          <a:spcPts val="800"/>
                        </a:spcAft>
                      </a:pPr>
                      <a:r>
                        <a:rPr lang="es-CL" sz="1600" b="1" kern="1200" dirty="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1 de febrero de </a:t>
                      </a:r>
                      <a:r>
                        <a:rPr lang="es-CL" sz="1600" b="1" kern="1200" dirty="0" smtClean="0">
                          <a:ln w="3175" cap="flat" cmpd="sng" algn="ctr">
                            <a:solidFill>
                              <a:srgbClr val="2D558C"/>
                            </a:solidFill>
                            <a:prstDash val="solid"/>
                            <a:round/>
                          </a:ln>
                          <a:solidFill>
                            <a:schemeClr val="bg1"/>
                          </a:solidFill>
                          <a:effectLst/>
                          <a:latin typeface="Berlin Sans FB Demi" panose="020E0802020502020306" pitchFamily="34" charset="0"/>
                          <a:ea typeface="Times New Roman" panose="02020603050405020304" pitchFamily="18" charset="0"/>
                          <a:cs typeface="Arial" panose="020B0604020202020204" pitchFamily="34" charset="0"/>
                        </a:rPr>
                        <a:t>2018</a:t>
                      </a:r>
                      <a:endParaRPr lang="es-CL" sz="1600" dirty="0">
                        <a:ln w="3175" cap="flat" cmpd="sng" algn="ctr">
                          <a:solidFill>
                            <a:srgbClr val="2D558C"/>
                          </a:solidFill>
                          <a:prstDash val="solid"/>
                          <a:round/>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257" marR="91257" marT="45628" marB="456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alpha val="38000"/>
                      </a:srgbClr>
                    </a:solidFill>
                  </a:tcPr>
                </a:tc>
                <a:extLst>
                  <a:ext uri="{0D108BD9-81ED-4DB2-BD59-A6C34878D82A}">
                    <a16:rowId xmlns:a16="http://schemas.microsoft.com/office/drawing/2014/main" xmlns="" val="10005"/>
                  </a:ext>
                </a:extLst>
              </a:tr>
            </a:tbl>
          </a:graphicData>
        </a:graphic>
      </p:graphicFrame>
      <p:sp>
        <p:nvSpPr>
          <p:cNvPr id="3" name="2 CuadroTexto"/>
          <p:cNvSpPr txBox="1"/>
          <p:nvPr/>
        </p:nvSpPr>
        <p:spPr>
          <a:xfrm>
            <a:off x="6516216" y="1124744"/>
            <a:ext cx="2063385" cy="276999"/>
          </a:xfrm>
          <a:prstGeom prst="rect">
            <a:avLst/>
          </a:prstGeom>
          <a:noFill/>
        </p:spPr>
        <p:txBody>
          <a:bodyPr wrap="none" rtlCol="0">
            <a:spAutoFit/>
          </a:bodyPr>
          <a:lstStyle/>
          <a:p>
            <a:r>
              <a:rPr lang="es-CL" sz="1200" dirty="0" smtClean="0">
                <a:solidFill>
                  <a:schemeClr val="bg1"/>
                </a:solidFill>
              </a:rPr>
              <a:t>UF:$ 24.553,12 al 09/03/2015</a:t>
            </a:r>
            <a:endParaRPr lang="es-CL" sz="1200" dirty="0">
              <a:solidFill>
                <a:schemeClr val="bg1"/>
              </a:solidFill>
            </a:endParaRPr>
          </a:p>
        </p:txBody>
      </p:sp>
    </p:spTree>
    <p:extLst>
      <p:ext uri="{BB962C8B-B14F-4D97-AF65-F5344CB8AC3E}">
        <p14:creationId xmlns:p14="http://schemas.microsoft.com/office/powerpoint/2010/main" val="27759514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outerShdw algn="tl" rotWithShape="0">
              <a:srgbClr val="000000">
                <a:alpha val="69000"/>
              </a:srgbClr>
            </a:outerShdw>
          </a:effectLst>
        </p:spPr>
      </p:pic>
      <p:sp>
        <p:nvSpPr>
          <p:cNvPr id="2" name="CuadroTexto 1"/>
          <p:cNvSpPr txBox="1"/>
          <p:nvPr/>
        </p:nvSpPr>
        <p:spPr>
          <a:xfrm>
            <a:off x="755576" y="476672"/>
            <a:ext cx="4896544" cy="2800767"/>
          </a:xfrm>
          <a:prstGeom prst="rect">
            <a:avLst/>
          </a:prstGeom>
          <a:noFill/>
        </p:spPr>
        <p:txBody>
          <a:bodyPr wrap="square" rtlCol="0">
            <a:spAutoFit/>
          </a:bodyPr>
          <a:lstStyle/>
          <a:p>
            <a:pPr algn="ctr"/>
            <a:r>
              <a:rPr lang="es-CL" sz="4400" dirty="0" smtClean="0">
                <a:ln>
                  <a:solidFill>
                    <a:schemeClr val="bg1"/>
                  </a:solidFill>
                </a:ln>
                <a:solidFill>
                  <a:srgbClr val="0066CC"/>
                </a:solidFill>
                <a:latin typeface="Berlin Sans FB Demi" panose="020E0802020502020306" pitchFamily="34" charset="0"/>
              </a:rPr>
              <a:t>CARACTERÍSTICAS DE LA</a:t>
            </a:r>
          </a:p>
          <a:p>
            <a:pPr algn="ctr"/>
            <a:r>
              <a:rPr lang="es-CL" sz="4400" dirty="0" smtClean="0">
                <a:ln>
                  <a:solidFill>
                    <a:schemeClr val="bg1"/>
                  </a:solidFill>
                </a:ln>
                <a:solidFill>
                  <a:srgbClr val="0066CC"/>
                </a:solidFill>
                <a:latin typeface="Berlin Sans FB Demi" panose="020E0802020502020306" pitchFamily="34" charset="0"/>
              </a:rPr>
              <a:t>FACTURA ELECTRÓNICA</a:t>
            </a:r>
            <a:endParaRPr lang="es-CL" sz="4400" dirty="0">
              <a:ln>
                <a:solidFill>
                  <a:schemeClr val="bg1"/>
                </a:solidFill>
              </a:ln>
              <a:solidFill>
                <a:srgbClr val="0066CC"/>
              </a:solidFill>
              <a:latin typeface="Berlin Sans FB Demi" panose="020E0802020502020306" pitchFamily="34" charset="0"/>
            </a:endParaRPr>
          </a:p>
        </p:txBody>
      </p:sp>
      <p:sp>
        <p:nvSpPr>
          <p:cNvPr id="3" name="2 CuadroTexto"/>
          <p:cNvSpPr txBox="1"/>
          <p:nvPr/>
        </p:nvSpPr>
        <p:spPr>
          <a:xfrm>
            <a:off x="1259632" y="4365104"/>
            <a:ext cx="7884368" cy="2246769"/>
          </a:xfrm>
          <a:prstGeom prst="rect">
            <a:avLst/>
          </a:prstGeom>
          <a:noFill/>
        </p:spPr>
        <p:txBody>
          <a:bodyPr wrap="square" rtlCol="0">
            <a:spAutoFit/>
          </a:bodyPr>
          <a:lstStyle/>
          <a:p>
            <a:pPr algn="ctr">
              <a:buClr>
                <a:srgbClr val="FD5918"/>
              </a:buClr>
              <a:buFont typeface="Wingdings" panose="05000000000000000000" pitchFamily="2" charset="2"/>
              <a:buChar char="§"/>
              <a:defRPr/>
            </a:pPr>
            <a:r>
              <a:rPr lang="es-CL" sz="2800" b="1" dirty="0" smtClean="0">
                <a:ln w="22225">
                  <a:solidFill>
                    <a:srgbClr val="0066FF"/>
                  </a:solidFill>
                  <a:prstDash val="solid"/>
                </a:ln>
                <a:solidFill>
                  <a:schemeClr val="bg1"/>
                </a:solidFill>
                <a:latin typeface="Berlin Sans FB Demi" panose="020E0802020502020306" pitchFamily="34" charset="0"/>
              </a:rPr>
              <a:t>Es un Documento </a:t>
            </a:r>
            <a:r>
              <a:rPr lang="es-CL" sz="2800" b="1" dirty="0">
                <a:ln w="22225">
                  <a:solidFill>
                    <a:srgbClr val="0066FF"/>
                  </a:solidFill>
                  <a:prstDash val="solid"/>
                </a:ln>
                <a:solidFill>
                  <a:schemeClr val="bg1"/>
                </a:solidFill>
                <a:latin typeface="Berlin Sans FB Demi" panose="020E0802020502020306" pitchFamily="34" charset="0"/>
              </a:rPr>
              <a:t>Tributario Electrónico (DTE)</a:t>
            </a:r>
          </a:p>
          <a:p>
            <a:pPr algn="ctr">
              <a:buClr>
                <a:srgbClr val="FD5918"/>
              </a:buClr>
              <a:buFont typeface="Wingdings" panose="05000000000000000000" pitchFamily="2" charset="2"/>
              <a:buChar char="§"/>
              <a:defRPr/>
            </a:pPr>
            <a:r>
              <a:rPr lang="es-CL" sz="2800" b="1" dirty="0" smtClean="0">
                <a:ln w="22225">
                  <a:solidFill>
                    <a:srgbClr val="0066FF"/>
                  </a:solidFill>
                  <a:prstDash val="solid"/>
                </a:ln>
                <a:solidFill>
                  <a:schemeClr val="bg1"/>
                </a:solidFill>
                <a:latin typeface="Berlin Sans FB Demi" panose="020E0802020502020306" pitchFamily="34" charset="0"/>
              </a:rPr>
              <a:t>Tiene las siguientes representaciones:</a:t>
            </a:r>
            <a:endParaRPr lang="es-CL" sz="2800" b="1" dirty="0">
              <a:ln w="22225">
                <a:solidFill>
                  <a:srgbClr val="0066FF"/>
                </a:solidFill>
                <a:prstDash val="solid"/>
              </a:ln>
              <a:solidFill>
                <a:schemeClr val="bg1"/>
              </a:solidFill>
              <a:latin typeface="Berlin Sans FB Demi" panose="020E0802020502020306" pitchFamily="34" charset="0"/>
            </a:endParaRPr>
          </a:p>
          <a:p>
            <a:pPr lvl="1" algn="ctr">
              <a:buClr>
                <a:srgbClr val="FD5918"/>
              </a:buClr>
              <a:buFont typeface="Wingdings" panose="05000000000000000000" pitchFamily="2" charset="2"/>
              <a:buChar char="ü"/>
              <a:defRPr/>
            </a:pPr>
            <a:r>
              <a:rPr lang="es-CL" sz="2800" b="1" dirty="0">
                <a:ln w="22225">
                  <a:solidFill>
                    <a:srgbClr val="0066FF"/>
                  </a:solidFill>
                  <a:prstDash val="solid"/>
                </a:ln>
                <a:solidFill>
                  <a:schemeClr val="bg1"/>
                </a:solidFill>
                <a:latin typeface="Berlin Sans FB Demi" panose="020E0802020502020306" pitchFamily="34" charset="0"/>
              </a:rPr>
              <a:t>XML.</a:t>
            </a:r>
          </a:p>
          <a:p>
            <a:pPr lvl="1" algn="ctr">
              <a:buClr>
                <a:srgbClr val="FD5918"/>
              </a:buClr>
              <a:buFont typeface="Wingdings" panose="05000000000000000000" pitchFamily="2" charset="2"/>
              <a:buChar char="ü"/>
              <a:defRPr/>
            </a:pPr>
            <a:r>
              <a:rPr lang="es-CL" sz="2800" b="1" dirty="0">
                <a:ln w="22225">
                  <a:solidFill>
                    <a:srgbClr val="0066FF"/>
                  </a:solidFill>
                  <a:prstDash val="solid"/>
                </a:ln>
                <a:solidFill>
                  <a:schemeClr val="bg1"/>
                </a:solidFill>
                <a:latin typeface="Berlin Sans FB Demi" panose="020E0802020502020306" pitchFamily="34" charset="0"/>
              </a:rPr>
              <a:t>Representación Gráfica.</a:t>
            </a:r>
          </a:p>
          <a:p>
            <a:pPr lvl="1" algn="ctr">
              <a:buClr>
                <a:srgbClr val="FD5918"/>
              </a:buClr>
              <a:buFont typeface="Wingdings" panose="05000000000000000000" pitchFamily="2" charset="2"/>
              <a:buChar char="ü"/>
              <a:defRPr/>
            </a:pPr>
            <a:r>
              <a:rPr lang="es-CL" sz="2800" b="1" dirty="0">
                <a:ln w="22225">
                  <a:solidFill>
                    <a:srgbClr val="0066FF"/>
                  </a:solidFill>
                  <a:prstDash val="solid"/>
                </a:ln>
                <a:solidFill>
                  <a:schemeClr val="bg1"/>
                </a:solidFill>
                <a:latin typeface="Berlin Sans FB Demi" panose="020E0802020502020306" pitchFamily="34" charset="0"/>
              </a:rPr>
              <a:t>Representación Impresa.</a:t>
            </a:r>
          </a:p>
        </p:txBody>
      </p:sp>
    </p:spTree>
    <p:extLst>
      <p:ext uri="{BB962C8B-B14F-4D97-AF65-F5344CB8AC3E}">
        <p14:creationId xmlns:p14="http://schemas.microsoft.com/office/powerpoint/2010/main" val="118635216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 y="-21482"/>
            <a:ext cx="9144000" cy="6858000"/>
          </a:xfrm>
          <a:prstGeom prst="rect">
            <a:avLst/>
          </a:prstGeom>
        </p:spPr>
      </p:pic>
      <p:sp>
        <p:nvSpPr>
          <p:cNvPr id="7" name="Text Box 2"/>
          <p:cNvSpPr txBox="1">
            <a:spLocks noChangeArrowheads="1"/>
          </p:cNvSpPr>
          <p:nvPr/>
        </p:nvSpPr>
        <p:spPr bwMode="auto">
          <a:xfrm>
            <a:off x="539552" y="489343"/>
            <a:ext cx="691276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s-ES" altLang="es-CL" sz="2400" b="1" dirty="0">
                <a:solidFill>
                  <a:srgbClr val="0066CC"/>
                </a:solidFill>
                <a:latin typeface="Berlin Sans FB Demi" panose="020E0802020502020306" pitchFamily="34" charset="0"/>
              </a:rPr>
              <a:t>¿C</a:t>
            </a:r>
            <a:r>
              <a:rPr lang="es-ES_tradnl" altLang="es-CL" sz="2400" b="1" dirty="0" err="1">
                <a:solidFill>
                  <a:srgbClr val="0066CC"/>
                </a:solidFill>
                <a:latin typeface="Berlin Sans FB Demi" panose="020E0802020502020306" pitchFamily="34" charset="0"/>
              </a:rPr>
              <a:t>Ó</a:t>
            </a:r>
            <a:r>
              <a:rPr lang="es-ES" altLang="es-CL" sz="2400" b="1" dirty="0">
                <a:solidFill>
                  <a:srgbClr val="0066CC"/>
                </a:solidFill>
                <a:latin typeface="Berlin Sans FB Demi" panose="020E0802020502020306" pitchFamily="34" charset="0"/>
              </a:rPr>
              <a:t>MO ES UNA FACTURA ELECTRÓNICA?</a:t>
            </a:r>
          </a:p>
        </p:txBody>
      </p:sp>
      <p:graphicFrame>
        <p:nvGraphicFramePr>
          <p:cNvPr id="8" name="Object 8"/>
          <p:cNvGraphicFramePr>
            <a:graphicFrameLocks noChangeAspect="1"/>
          </p:cNvGraphicFramePr>
          <p:nvPr>
            <p:extLst>
              <p:ext uri="{D42A27DB-BD31-4B8C-83A1-F6EECF244321}">
                <p14:modId xmlns:p14="http://schemas.microsoft.com/office/powerpoint/2010/main" val="3320601173"/>
              </p:ext>
            </p:extLst>
          </p:nvPr>
        </p:nvGraphicFramePr>
        <p:xfrm>
          <a:off x="6511925" y="3357563"/>
          <a:ext cx="1571625" cy="2041525"/>
        </p:xfrm>
        <a:graphic>
          <a:graphicData uri="http://schemas.openxmlformats.org/presentationml/2006/ole">
            <mc:AlternateContent xmlns:mc="http://schemas.openxmlformats.org/markup-compatibility/2006">
              <mc:Choice xmlns:v="urn:schemas-microsoft-com:vml" Requires="v">
                <p:oleObj spid="_x0000_s6235" name="Imagen de mapa de bits" r:id="rId5" imgW="2857899" imgH="3715269" progId="Paint.Picture">
                  <p:embed/>
                </p:oleObj>
              </mc:Choice>
              <mc:Fallback>
                <p:oleObj name="Imagen de mapa de bits" r:id="rId5" imgW="2857899" imgH="371526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1925" y="3357563"/>
                        <a:ext cx="1571625" cy="2041525"/>
                      </a:xfrm>
                      <a:prstGeom prst="rect">
                        <a:avLst/>
                      </a:prstGeom>
                      <a:noFill/>
                      <a:ln w="12700">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7" descr="aux3_entel"/>
          <p:cNvPicPr>
            <a:picLocks noChangeAspect="1" noChangeArrowheads="1"/>
          </p:cNvPicPr>
          <p:nvPr/>
        </p:nvPicPr>
        <p:blipFill>
          <a:blip r:embed="rId7"/>
          <a:srcRect/>
          <a:stretch>
            <a:fillRect/>
          </a:stretch>
        </p:blipFill>
        <p:spPr bwMode="auto">
          <a:xfrm rot="178158">
            <a:off x="4831137" y="1346879"/>
            <a:ext cx="1879600" cy="2519362"/>
          </a:xfrm>
          <a:prstGeom prst="rect">
            <a:avLst/>
          </a:prstGeom>
          <a:noFill/>
          <a:ln w="9525">
            <a:noFill/>
            <a:miter lim="800000"/>
            <a:headEnd/>
            <a:tailEnd/>
          </a:ln>
          <a:effectLst>
            <a:outerShdw blurRad="63500" sx="102000" sy="102000" algn="ctr" rotWithShape="0">
              <a:prstClr val="black">
                <a:alpha val="40000"/>
              </a:prstClr>
            </a:outerShdw>
          </a:effectLst>
        </p:spPr>
      </p:pic>
      <p:grpSp>
        <p:nvGrpSpPr>
          <p:cNvPr id="11" name="31 Grupo"/>
          <p:cNvGrpSpPr>
            <a:grpSpLocks/>
          </p:cNvGrpSpPr>
          <p:nvPr/>
        </p:nvGrpSpPr>
        <p:grpSpPr bwMode="auto">
          <a:xfrm>
            <a:off x="1055688" y="1285875"/>
            <a:ext cx="3267075" cy="4503738"/>
            <a:chOff x="642910" y="911226"/>
            <a:chExt cx="4066672" cy="5607050"/>
          </a:xfrm>
        </p:grpSpPr>
        <p:pic>
          <p:nvPicPr>
            <p:cNvPr id="12" name="Picture 13" descr="aux3_king"/>
            <p:cNvPicPr>
              <a:picLocks noChangeAspect="1" noChangeArrowheads="1"/>
            </p:cNvPicPr>
            <p:nvPr/>
          </p:nvPicPr>
          <p:blipFill>
            <a:blip r:embed="rId8"/>
            <a:srcRect/>
            <a:stretch>
              <a:fillRect/>
            </a:stretch>
          </p:blipFill>
          <p:spPr bwMode="auto">
            <a:xfrm rot="21439007">
              <a:off x="830632" y="911226"/>
              <a:ext cx="3878950" cy="560705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3" name="Oval 9"/>
            <p:cNvSpPr>
              <a:spLocks noChangeArrowheads="1"/>
            </p:cNvSpPr>
            <p:nvPr/>
          </p:nvSpPr>
          <p:spPr bwMode="auto">
            <a:xfrm>
              <a:off x="642910" y="1025525"/>
              <a:ext cx="1652062" cy="933450"/>
            </a:xfrm>
            <a:prstGeom prst="ellipse">
              <a:avLst/>
            </a:prstGeom>
            <a:noFill/>
            <a:ln w="28575">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CL" altLang="es-CL" sz="1800"/>
            </a:p>
          </p:txBody>
        </p:sp>
        <p:sp>
          <p:nvSpPr>
            <p:cNvPr id="14" name="Oval 9"/>
            <p:cNvSpPr>
              <a:spLocks noChangeArrowheads="1"/>
            </p:cNvSpPr>
            <p:nvPr/>
          </p:nvSpPr>
          <p:spPr bwMode="auto">
            <a:xfrm>
              <a:off x="2928926" y="928670"/>
              <a:ext cx="1652062" cy="933450"/>
            </a:xfrm>
            <a:prstGeom prst="ellipse">
              <a:avLst/>
            </a:prstGeom>
            <a:noFill/>
            <a:ln w="28575">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CL" altLang="es-CL" sz="1800"/>
            </a:p>
          </p:txBody>
        </p:sp>
        <p:sp>
          <p:nvSpPr>
            <p:cNvPr id="15" name="Oval 9"/>
            <p:cNvSpPr>
              <a:spLocks noChangeArrowheads="1"/>
            </p:cNvSpPr>
            <p:nvPr/>
          </p:nvSpPr>
          <p:spPr bwMode="auto">
            <a:xfrm>
              <a:off x="785786" y="5281632"/>
              <a:ext cx="1928826" cy="933450"/>
            </a:xfrm>
            <a:prstGeom prst="ellipse">
              <a:avLst/>
            </a:prstGeom>
            <a:noFill/>
            <a:ln w="28575">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CL" altLang="es-CL" sz="1800"/>
            </a:p>
          </p:txBody>
        </p:sp>
      </p:grpSp>
    </p:spTree>
    <p:extLst>
      <p:ext uri="{BB962C8B-B14F-4D97-AF65-F5344CB8AC3E}">
        <p14:creationId xmlns:p14="http://schemas.microsoft.com/office/powerpoint/2010/main" val="32984606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829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512763"/>
            <a:ext cx="4792663"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50" y="546100"/>
            <a:ext cx="425450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2953" name="17 Imagen" descr="seedsgrow.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5525" y="712788"/>
            <a:ext cx="808038"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7 Forma"/>
          <p:cNvCxnSpPr>
            <a:cxnSpLocks noChangeShapeType="1"/>
          </p:cNvCxnSpPr>
          <p:nvPr/>
        </p:nvCxnSpPr>
        <p:spPr bwMode="auto">
          <a:xfrm flipV="1">
            <a:off x="1065213" y="868363"/>
            <a:ext cx="7185025" cy="571500"/>
          </a:xfrm>
          <a:prstGeom prst="bentConnector4">
            <a:avLst>
              <a:gd name="adj1" fmla="val 45810"/>
              <a:gd name="adj2" fmla="val 140000"/>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6" name="14 Rectángulo"/>
          <p:cNvSpPr/>
          <p:nvPr/>
        </p:nvSpPr>
        <p:spPr bwMode="auto">
          <a:xfrm>
            <a:off x="7439025" y="1000125"/>
            <a:ext cx="1204913" cy="511175"/>
          </a:xfrm>
          <a:prstGeom prst="rect">
            <a:avLst/>
          </a:prstGeom>
          <a:noFill/>
          <a:ln w="28575">
            <a:noFill/>
            <a:miter lim="800000"/>
            <a:headEnd/>
            <a:tailEnd/>
          </a:ln>
          <a:effectLst/>
        </p:spPr>
        <p:txBody>
          <a:bodyPr anchor="ctr">
            <a:spAutoFit/>
          </a:bodyPr>
          <a:lstStyle/>
          <a:p>
            <a:pPr marL="673100" algn="ctr">
              <a:spcBef>
                <a:spcPct val="50000"/>
              </a:spcBef>
              <a:buSzPct val="150000"/>
              <a:buFont typeface="Wingdings" pitchFamily="2" charset="2"/>
              <a:buNone/>
              <a:defRPr/>
            </a:pPr>
            <a:endParaRPr lang="es-ES_tradnl" sz="1600" dirty="0">
              <a:solidFill>
                <a:schemeClr val="accent2"/>
              </a:solidFill>
              <a:effectLst>
                <a:outerShdw blurRad="38100" dist="38100" dir="2700000" algn="tl">
                  <a:srgbClr val="C0C0C0"/>
                </a:outerShdw>
              </a:effectLst>
              <a:latin typeface="Arial" charset="0"/>
              <a:cs typeface="Arial" charset="0"/>
            </a:endParaRPr>
          </a:p>
        </p:txBody>
      </p:sp>
      <p:cxnSp>
        <p:nvCxnSpPr>
          <p:cNvPr id="17" name="19 Forma"/>
          <p:cNvCxnSpPr>
            <a:cxnSpLocks noChangeShapeType="1"/>
          </p:cNvCxnSpPr>
          <p:nvPr/>
        </p:nvCxnSpPr>
        <p:spPr bwMode="auto">
          <a:xfrm flipV="1">
            <a:off x="1193800" y="1192213"/>
            <a:ext cx="4500563" cy="1000125"/>
          </a:xfrm>
          <a:prstGeom prst="bentConnector3">
            <a:avLst>
              <a:gd name="adj1" fmla="val 50000"/>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8" name="19 Forma"/>
          <p:cNvCxnSpPr>
            <a:cxnSpLocks noChangeShapeType="1"/>
          </p:cNvCxnSpPr>
          <p:nvPr/>
        </p:nvCxnSpPr>
        <p:spPr bwMode="auto">
          <a:xfrm flipV="1">
            <a:off x="1495425" y="2108200"/>
            <a:ext cx="3500438" cy="1214438"/>
          </a:xfrm>
          <a:prstGeom prst="bentConnector3">
            <a:avLst>
              <a:gd name="adj1" fmla="val 50000"/>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9" name="19 Forma"/>
          <p:cNvCxnSpPr>
            <a:cxnSpLocks noChangeShapeType="1"/>
          </p:cNvCxnSpPr>
          <p:nvPr/>
        </p:nvCxnSpPr>
        <p:spPr bwMode="auto">
          <a:xfrm flipV="1">
            <a:off x="1201738" y="4154488"/>
            <a:ext cx="5715000" cy="285750"/>
          </a:xfrm>
          <a:prstGeom prst="bentConnector3">
            <a:avLst>
              <a:gd name="adj1" fmla="val 42000"/>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0" name="19 Forma"/>
          <p:cNvCxnSpPr>
            <a:cxnSpLocks noChangeShapeType="1"/>
          </p:cNvCxnSpPr>
          <p:nvPr/>
        </p:nvCxnSpPr>
        <p:spPr bwMode="auto">
          <a:xfrm flipV="1">
            <a:off x="3167063" y="4337050"/>
            <a:ext cx="1785937" cy="1785938"/>
          </a:xfrm>
          <a:prstGeom prst="bentConnector3">
            <a:avLst>
              <a:gd name="adj1" fmla="val 50000"/>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1" name="12 CuadroTexto"/>
          <p:cNvSpPr txBox="1">
            <a:spLocks noChangeArrowheads="1"/>
          </p:cNvSpPr>
          <p:nvPr/>
        </p:nvSpPr>
        <p:spPr bwMode="auto">
          <a:xfrm>
            <a:off x="792163" y="3576638"/>
            <a:ext cx="3371850" cy="1938337"/>
          </a:xfrm>
          <a:prstGeom prst="rect">
            <a:avLst/>
          </a:prstGeom>
          <a:solidFill>
            <a:schemeClr val="bg1"/>
          </a:solidFill>
          <a:ln w="38100">
            <a:solidFill>
              <a:srgbClr val="FF0000">
                <a:alpha val="90195"/>
              </a:srgbClr>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s-CL" altLang="es-CL" sz="2000" dirty="0">
                <a:solidFill>
                  <a:schemeClr val="tx2"/>
                </a:solidFill>
                <a:latin typeface="Berlin Sans FB Demi" panose="020E0802020502020306" pitchFamily="34" charset="0"/>
              </a:rPr>
              <a:t>Formato digital de un DTE:</a:t>
            </a:r>
          </a:p>
          <a:p>
            <a:pPr algn="ctr">
              <a:spcBef>
                <a:spcPct val="0"/>
              </a:spcBef>
              <a:buFontTx/>
              <a:buNone/>
            </a:pPr>
            <a:r>
              <a:rPr lang="es-CL" altLang="es-CL" sz="2000" dirty="0">
                <a:solidFill>
                  <a:schemeClr val="tx2"/>
                </a:solidFill>
                <a:latin typeface="Berlin Sans FB Demi" panose="020E0802020502020306" pitchFamily="34" charset="0"/>
              </a:rPr>
              <a:t> Documento tributario electrónico en formato XML, que cumple las especificaciones establecidas por el SII. </a:t>
            </a:r>
          </a:p>
        </p:txBody>
      </p:sp>
      <p:sp>
        <p:nvSpPr>
          <p:cNvPr id="22" name="13 CuadroTexto"/>
          <p:cNvSpPr txBox="1">
            <a:spLocks noChangeArrowheads="1"/>
          </p:cNvSpPr>
          <p:nvPr/>
        </p:nvSpPr>
        <p:spPr bwMode="auto">
          <a:xfrm>
            <a:off x="5284788" y="3246438"/>
            <a:ext cx="3484562" cy="2862262"/>
          </a:xfrm>
          <a:prstGeom prst="rect">
            <a:avLst/>
          </a:prstGeom>
          <a:solidFill>
            <a:schemeClr val="bg1"/>
          </a:solidFill>
          <a:ln w="38100">
            <a:solidFill>
              <a:srgbClr val="FF0000">
                <a:alpha val="90195"/>
              </a:srgbClr>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s-CL" altLang="es-CL" sz="2000" dirty="0">
                <a:solidFill>
                  <a:schemeClr val="tx2"/>
                </a:solidFill>
                <a:latin typeface="Berlin Sans FB Demi" panose="020E0802020502020306" pitchFamily="34" charset="0"/>
              </a:rPr>
              <a:t>Representación Impresa de un DTE:</a:t>
            </a:r>
          </a:p>
          <a:p>
            <a:pPr algn="ctr">
              <a:spcBef>
                <a:spcPct val="0"/>
              </a:spcBef>
              <a:buFontTx/>
              <a:buNone/>
            </a:pPr>
            <a:r>
              <a:rPr lang="es-CL" altLang="es-CL" sz="2000" dirty="0">
                <a:solidFill>
                  <a:schemeClr val="tx2"/>
                </a:solidFill>
                <a:latin typeface="Berlin Sans FB Demi" panose="020E0802020502020306" pitchFamily="34" charset="0"/>
              </a:rPr>
              <a:t> Impresión en papel del contenido de un documento tributario electrónico, que debe cumplir con los requisitos establecidos por el Servicio de Impuestos Internos.</a:t>
            </a:r>
          </a:p>
        </p:txBody>
      </p:sp>
      <p:sp>
        <p:nvSpPr>
          <p:cNvPr id="23" name="Rectángulo 22"/>
          <p:cNvSpPr/>
          <p:nvPr/>
        </p:nvSpPr>
        <p:spPr>
          <a:xfrm>
            <a:off x="2915816" y="-10457"/>
            <a:ext cx="3305076" cy="523220"/>
          </a:xfrm>
          <a:prstGeom prst="rect">
            <a:avLst/>
          </a:prstGeom>
        </p:spPr>
        <p:txBody>
          <a:bodyPr wrap="square">
            <a:spAutoFit/>
          </a:bodyPr>
          <a:lstStyle/>
          <a:p>
            <a:pPr lvl="0">
              <a:defRPr/>
            </a:pPr>
            <a:r>
              <a:rPr lang="es-CL" sz="2800" b="1" dirty="0" smtClean="0">
                <a:solidFill>
                  <a:srgbClr val="0066CC"/>
                </a:solidFill>
                <a:latin typeface="Berlin Sans FB Demi" panose="020E0802020502020306" pitchFamily="34" charset="0"/>
                <a:ea typeface="Verdana" panose="020B0604030504040204" pitchFamily="34" charset="0"/>
                <a:cs typeface="Verdana" panose="020B0604030504040204" pitchFamily="34" charset="0"/>
              </a:rPr>
              <a:t>Factura Electrónica</a:t>
            </a:r>
            <a:endParaRPr lang="es-CL" sz="2800" b="1" dirty="0">
              <a:solidFill>
                <a:srgbClr val="0066CC"/>
              </a:solidFill>
              <a:latin typeface="Berlin Sans FB Demi" panose="020E0802020502020306"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738714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par>
                                <p:cTn id="20" presetID="3"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4000" b="-4000"/>
          </a:stretch>
        </a:blipFill>
        <a:effectLst/>
      </p:bgPr>
    </p:bg>
    <p:spTree>
      <p:nvGrpSpPr>
        <p:cNvPr id="1" name=""/>
        <p:cNvGrpSpPr/>
        <p:nvPr/>
      </p:nvGrpSpPr>
      <p:grpSpPr>
        <a:xfrm>
          <a:off x="0" y="0"/>
          <a:ext cx="0" cy="0"/>
          <a:chOff x="0" y="0"/>
          <a:chExt cx="0" cy="0"/>
        </a:xfrm>
      </p:grpSpPr>
      <p:sp>
        <p:nvSpPr>
          <p:cNvPr id="83971" name="AutoShape 5" descr="data:image/jpeg;base64,/9j/4AAQSkZJRgABAQAAAQABAAD/2wCEAAkGBhQQERISEhQWFRMVGRgWFhUVFBkaGBcbGhcbGxsYGh4aJyciHhkmHhsXIC8hLycvLCw4FR4yNTA2NiYzLikBCQoKDgwOFw8PGikcFBwpKSkpKSkpKSkpKSksKSksKSksKSwpLCksLCkpKSkpLCwpKSkpKSkpKSkpKSkpKSwpKf/AABEIAKAAVAMBIgACEQEDEQH/xAAcAAADAQADAQEAAAAAAAAAAAAABgcFAwQIAgH/xABIEAACAQMBBAYFBgoJBQEAAAABAgMABBEFBgcSIRMxQVFhkQgiMnGBFFKhsbPBJDQ1YmNzdILC0SMlM0JykqKjshVTZJPSF//EABUBAQEAAAAAAAAAAAAAAAAAAAAB/8QAFxEBAQEBAAAAAAAAAAAAAAAAAAFBEf/aAAwDAQACEQMRAD8AzH0a51qe9vWDTrbzFPkwcqxiy3KI9QYALyx6xJ+OjJszoXyZZ0a5eRz0aWyyf05k/wC2UxkEHrPVXR2a1iW2mvtOEi2sk1w/SXMjhRDGpYNwZxmRsjh9+fc7y7N6F0JjSe2R+BVWdbhOlUqcrIGz7fFzJ7erqqKUNC0q50XUbAk9Gt65V7YOWCIWChXbqZxxA8WOWDVm2j19LC2kuZQzJGASEGWOSAOvA6z2mozLrct9qml27sk01rKQ08TBo5kDI4kGOo8KniHfVxv7FJ4nikHEkilWB7QRg0CZYb6tNl9qV4j3SRMMfFcj6a1E3maawyLyH4kj6xUo0O3ttNvLjTdQs/lIL5gdIg8mCOWAMMwZcHAyQQ2Bzple02c/vxdG3zXjuUb3YI66BsuN6+mJnN2h8FDMfoFdbRt7tleXUdrCJmaTIVzHhcgE88niAwDzxilPUb7QrSMzRae8oHIMYJRHxHqBeXC+WT18q7+5fZTCyanMirJOW6JVUKqRk8yoHUGPIDuUd9BU6KKKqCiiigTdv9n9M6N7y/iX1AAXUkO3Yq+qRxHsGfqqORbQaOZMNpkgiz7Qu2L47+DAGfDi+NOXpDXpC2UIPqkyyEd5UIq/8n86+7zdva/9AWVYwLhYFuOl58RYqHIP5uDjHhUU77D7PadFEtzp8a8Mq8pOZYjtXLcxz6x4U01JPR71Bmgu4CfVjeN1Hd0isDj4x5+Jqt1URzV5Ydc1GawlQwXVu0gt7qM59RCDwyKSCefMEHt5Y7e8uy+0EI4I7+KROoM5y2PHiQnPxPvrF3jWE2katHqsK5ikYFu7j4eF42PZxLzB9/dVF0Tedp91GHFwkTY9aOZgjKe71uR94JqKUX3X3EvFc6vdtciFWcQIxCHhBbBYgcIOMHC58a2N0u2UupLdGRURI2jEUaDCxoUwEHfjhz8e7lWLvN3rwNbyWlk/SySgo8iewinkQD/eYjly5c6ZN0uybafYgSjhmmbpXU9a8gFQ+IA5+LGgdqKKKqCiiighvpCyfhFovdE583H8qpVzb/1Kyf8AhFfK3xUs9IFvw63Hdb585JP5VaxZcdp0Qx60XBns5x8NRUY3D61DbyXgmljiDLEQZHVASpfq4iM+1VcfbiwHXeW//uQ/Uak6ej3cdt1EPcjn+Vc6ejw/beIPdAT/ABigpE+1um3Q+TtcW8olIToywYOWOAuO/OMVPbzYDQ5pZVivHiaMSM8SOGCiPPHydSRw4PLPZXJbej4UZWF8QykMCLbGCDkH+076wdqYRpu0QlYf0UrrI/LAKTApN8MlzQMmzLbO6e4lS5WWVfZkl42KnvUBQoPiBmmz/wDXNLz+NL/kk/lSwvo923bdT/BYx9YNcw9H2zx+MXOffF/8UD9o20tteAm2njlx1hWGR7x1jyrTrzntnsNPoMsNzbzsyFsJKBwujAZ4WA5EEA+BwQR33PY7X/l9lBc4AMi+sB1BgcMPdkGqNmiiiiJbvt2Ilu0iurdC7wgpIijLFCcgqO0qeLl1+t4UrbP79p7aJIZ4Fm6MBAwkMb4XkOLkwJ7OodVXus2/2atbglpreGRj1s8SlvMjNRU4tvSFtz/aWsy/4HRvr4a1Lffvpze106e+LP8AxJrZud1WmSZzaID3qWX6jUb3u7IwadcQpbKypJGWIZy3rBiOWezGOVB6PBzzqSekDovFDbXQHNGMTn81xlc+5gR+/VS0uXihibvRD5qDSHvJ3gaciyWVwj3LHHHHEccBBBHE+RhurkMmqR3bPbNxoAv0AeWODmG5jjQhCTjxGa/d1O20up28rThRLE/CSgwGBXIOOw9Y+FTJ959tHYz2NtYtHFKHGWuS3CXHtYKntwcZFbno8XPrX0feIXHwMgP1rUG7v9lxp0Q+dcIB8EkP3Vq7moiukW+e0yHzkalz0hZ8W9mnfK7f5Ux/HTjuvh4NJsh+jz5sT99DDTRRRVQUUUUBUR9IeL+lsm70lHkyH+KrdUb9IiPlYN3GceYiP3UWKbs1IWsLVh7Rt4iM95iX76847GRWz6io1MkRkv0nGSAZc9UhHMDiznx669D7By8Wm2R/QRjyUD7qW9tNzdvfyNPG5t5m5uQoZHPziuRhvEH4VBqWWz2j8ujism7sGNvvNb+m6Tbw5a3hhjyMExRouR3EqOdQjX9zpsgrTX1tGrEhTIsigkDOOQbnisrX92k9naC9M0EsB4MNEzEsHOARlRy50DHv61+Oe4t7eNgxgVy/CcgM5X1eXaAnV+dVj2VsTBZWsTDDJDGrDuYIMjzzUj3NbvIrlVv5zxCOQiOLHq8SYIdj24J5L4c89VXGhRRRRVQUUUUBUl9IWP8AB7Nu6Vx5x5/hqtVL/SAjzYW57rgfTFIKLDPuvk4tJsj+jx5MR91NNJu6GXi0i08A48pGpyohJ3w6N8p0uYgZaErMv7vJv9Jap9ot/DfaALOe7itjDMBxSnJKKeMcKg5b2sfu0w72dp7iS5h0mzPC84AkIOCwfICZ7FwCzHu+OfjRvR+gUA3U7yHtWIBF92Tlj7+VRXT0HeVp+jWotbdprshmbjEYjUljnrY9XwNaeh7+7eaUJcQtArHAk4xIo/xYCkDxwaa7DYbTbBTIIIUCjJllwxGO0tJnHv5VOd5etLq8brY2/SxWgMkt4VwAAOccZ7Rg5I8OQ7aC2I4IBByDzBHbRSTuh1v5RpcHE2WiLQnJ5+p7P+krX7VQ7UUUUBU538R50sH5s0Z8+IffVGpC33R50mXwkhP+4KD93JSZ0mLweUf7hrsb39Slt9LleGRo344l4kJDAFwDgjmOVZ24iTOlkfNmkHnwn767G+/8kS/rIftBUXU43iROk+lXrSOhntoC8ynDhlVeNgR28Lg+OTVDXYrVRyTWWK9ha2Utj3551lbdbONd6BZPGpaS3igkwBzKdCFcD4EN+5XJshvns1sokundJokVGARm4+EYDKRnOQB9NBxW26u7nvs6lcm7s0GV4pGUu2OQ6MHC4Oc8+eOuqSmjQrAbZI1SEqU4FAA4WBB6vAmpjqe/1CeCztZJGPIGQ4z7kTiY+7IrOnudodVUoI/k0LjB9UQjB6xlsyYoJ1p+0s9kHiglwnGTy6mOAvF8Qooq8bJ7pbW1t1jnRJ5SSzuy8skAcK/mjHx5ntopw6eqKKKqCk3e/HxaRdeAQ+Ui05Uq70o+LSb0fo8+TKaBa9H+TNhOPm3DfTFGa0t9/wCSJf1kP2grD9HqT8GvF7pUPnGB/DW5vv8AyRL+sh+0FRdM2yH4hZfs8H2S1Od5cml2FwnS6cs0kqmTKP0a+0R6wHLrBOcVRtkPxCy/Z4PslqMb/wB838I7rcfTJIf5UItOzumwRQxtDBHDxorFY1A61BwSACcd5rVritIuBEX5qgeQxXLVQUUUUBRRRQFYG30XFpl6P0Mh8lz91b9ZW1kfFY3i98Ew/wBtqCYejvJ6t+vcYD5iUfdTPvv/ACRL+sh+0FJ3o8y4lvV70iPkzj+KnHff+SJf1kP2gqLpm2Q/ELL9ng+yWonvmPSayifmQr/mY/zq2bIfiFl+zwfZLUU3hDpNo0X9LaJ9KZ+uhHoIUUUVUFFFFAUUUUBXxNEHVlbmGBBHgRg190UHnbYPUP8AousvBcHhQlrd2PUASDHIfzThTnsDVS99x/qiX9ZD9oK+d527AakBPAVS6UY9bksqjqVj2MOxvgfCR6surQ25sLiO4MGVIVoi6jhOV4HAOFyOrNRV+0C/SDS7WWVgkaW0LMx6gBEtRfZAtq20HynhIQSG4Of7qJyjB8fYHvzXTttF1jVVigZZugjCqvSqYoUCgAHBA4iAOvBNWvYLYWLSoCinjlfBllxjiI6gB2KMnA8Se2gZ6KKKqCiiig//2Q=="/>
          <p:cNvSpPr>
            <a:spLocks noChangeAspect="1" noChangeArrowheads="1"/>
          </p:cNvSpPr>
          <p:nvPr/>
        </p:nvSpPr>
        <p:spPr bwMode="auto">
          <a:xfrm>
            <a:off x="63500" y="-731838"/>
            <a:ext cx="800100"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CL" altLang="es-CL" sz="1800">
              <a:solidFill>
                <a:srgbClr val="000000"/>
              </a:solidFill>
            </a:endParaRPr>
          </a:p>
        </p:txBody>
      </p:sp>
      <p:graphicFrame>
        <p:nvGraphicFramePr>
          <p:cNvPr id="13" name="Object 17"/>
          <p:cNvGraphicFramePr>
            <a:graphicFrameLocks noChangeAspect="1"/>
          </p:cNvGraphicFramePr>
          <p:nvPr>
            <p:extLst>
              <p:ext uri="{D42A27DB-BD31-4B8C-83A1-F6EECF244321}">
                <p14:modId xmlns:p14="http://schemas.microsoft.com/office/powerpoint/2010/main" val="2349299069"/>
              </p:ext>
            </p:extLst>
          </p:nvPr>
        </p:nvGraphicFramePr>
        <p:xfrm>
          <a:off x="3028950" y="2652971"/>
          <a:ext cx="1627187" cy="863600"/>
        </p:xfrm>
        <a:graphic>
          <a:graphicData uri="http://schemas.openxmlformats.org/presentationml/2006/ole">
            <mc:AlternateContent xmlns:mc="http://schemas.openxmlformats.org/markup-compatibility/2006">
              <mc:Choice xmlns:v="urn:schemas-microsoft-com:vml" Requires="v">
                <p:oleObj spid="_x0000_s5346" name="Objeto empaquetador del shell" showAsIcon="1" r:id="rId5" imgW="1635617" imgH="862885" progId="Package">
                  <p:embed/>
                </p:oleObj>
              </mc:Choice>
              <mc:Fallback>
                <p:oleObj name="Objeto empaquetador del shell" showAsIcon="1" r:id="rId5" imgW="1635617" imgH="862885" progId="Packag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8950" y="2652971"/>
                        <a:ext cx="16271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5 Marcador de contenido"/>
          <p:cNvSpPr>
            <a:spLocks/>
          </p:cNvSpPr>
          <p:nvPr/>
        </p:nvSpPr>
        <p:spPr bwMode="auto">
          <a:xfrm>
            <a:off x="428625" y="1684338"/>
            <a:ext cx="707231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defRPr>
            </a:lvl1pPr>
            <a:lvl2pPr marL="361950" indent="-180975">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lvl="1" algn="ctr">
              <a:spcBef>
                <a:spcPct val="50000"/>
              </a:spcBef>
              <a:buClr>
                <a:srgbClr val="005FA1"/>
              </a:buClr>
              <a:buFontTx/>
              <a:buChar char="•"/>
            </a:pPr>
            <a:r>
              <a:rPr lang="es-ES" altLang="es-CL" sz="1800" dirty="0">
                <a:solidFill>
                  <a:srgbClr val="0066CC"/>
                </a:solidFill>
                <a:latin typeface="Berlin Sans FB Demi" panose="020E0802020502020306" pitchFamily="34" charset="0"/>
                <a:cs typeface="Arial" pitchFamily="34" charset="0"/>
              </a:rPr>
              <a:t>Es un equivalente digital del Carnet de Identidad de los Contribuyentes. </a:t>
            </a:r>
          </a:p>
        </p:txBody>
      </p:sp>
      <p:sp>
        <p:nvSpPr>
          <p:cNvPr id="62472" name="Rectangle 1029"/>
          <p:cNvSpPr>
            <a:spLocks noChangeArrowheads="1"/>
          </p:cNvSpPr>
          <p:nvPr/>
        </p:nvSpPr>
        <p:spPr bwMode="auto">
          <a:xfrm>
            <a:off x="3131439" y="3621472"/>
            <a:ext cx="2424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1">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s-CL" altLang="es-CL" sz="2400" b="1" dirty="0">
                <a:solidFill>
                  <a:srgbClr val="FE454A"/>
                </a:solidFill>
                <a:latin typeface="Berlin Sans FB Demi" panose="020E0802020502020306" pitchFamily="34" charset="0"/>
              </a:rPr>
              <a:t>¿Para que sirve?</a:t>
            </a:r>
            <a:endParaRPr lang="es-ES" altLang="es-CL" sz="2400" b="1" dirty="0">
              <a:solidFill>
                <a:srgbClr val="FE454A"/>
              </a:solidFill>
              <a:latin typeface="Berlin Sans FB Demi" panose="020E0802020502020306" pitchFamily="34" charset="0"/>
            </a:endParaRPr>
          </a:p>
        </p:txBody>
      </p:sp>
      <p:sp>
        <p:nvSpPr>
          <p:cNvPr id="16" name="5 Marcador de contenido"/>
          <p:cNvSpPr>
            <a:spLocks/>
          </p:cNvSpPr>
          <p:nvPr/>
        </p:nvSpPr>
        <p:spPr bwMode="auto">
          <a:xfrm>
            <a:off x="271463" y="4076700"/>
            <a:ext cx="765810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6725" lvl="1" indent="-285750" algn="ctr">
              <a:spcBef>
                <a:spcPct val="50000"/>
              </a:spcBef>
              <a:buClr>
                <a:srgbClr val="005FA1"/>
              </a:buClr>
              <a:buFont typeface="Arial" pitchFamily="34" charset="0"/>
              <a:buChar char="•"/>
              <a:defRPr/>
            </a:pPr>
            <a:r>
              <a:rPr lang="es-ES" dirty="0">
                <a:solidFill>
                  <a:srgbClr val="0066CC"/>
                </a:solidFill>
                <a:latin typeface="Berlin Sans FB Demi" panose="020E0802020502020306" pitchFamily="34" charset="0"/>
                <a:cs typeface="Arial" pitchFamily="34" charset="0"/>
              </a:rPr>
              <a:t>Realizar consultas, declaraciones y </a:t>
            </a:r>
            <a:r>
              <a:rPr lang="es-ES" dirty="0" err="1">
                <a:solidFill>
                  <a:srgbClr val="0066CC"/>
                </a:solidFill>
                <a:latin typeface="Berlin Sans FB Demi" panose="020E0802020502020306" pitchFamily="34" charset="0"/>
                <a:cs typeface="Arial" pitchFamily="34" charset="0"/>
              </a:rPr>
              <a:t>rectificatorias</a:t>
            </a:r>
            <a:r>
              <a:rPr lang="es-ES" dirty="0">
                <a:solidFill>
                  <a:srgbClr val="0066CC"/>
                </a:solidFill>
                <a:latin typeface="Berlin Sans FB Demi" panose="020E0802020502020306" pitchFamily="34" charset="0"/>
                <a:cs typeface="Arial" pitchFamily="34" charset="0"/>
              </a:rPr>
              <a:t> de manera segura y privada en el sitio web del SII.</a:t>
            </a:r>
          </a:p>
          <a:p>
            <a:pPr marL="466725" lvl="1" indent="-285750" algn="ctr" eaLnBrk="1" hangingPunct="1">
              <a:spcBef>
                <a:spcPct val="20000"/>
              </a:spcBef>
              <a:buClr>
                <a:srgbClr val="005FA1"/>
              </a:buClr>
              <a:buFont typeface="Arial" pitchFamily="34" charset="0"/>
              <a:buChar char="•"/>
              <a:defRPr/>
            </a:pPr>
            <a:r>
              <a:rPr lang="es-ES" dirty="0">
                <a:solidFill>
                  <a:srgbClr val="0066CC"/>
                </a:solidFill>
                <a:latin typeface="Berlin Sans FB Demi" panose="020E0802020502020306" pitchFamily="34" charset="0"/>
                <a:cs typeface="Arial" pitchFamily="34" charset="0"/>
              </a:rPr>
              <a:t>Firmar electrónicamente los documentos tributarios que se emitirán  en el Sistema de Facturación Electrónica.</a:t>
            </a:r>
          </a:p>
          <a:p>
            <a:pPr marL="742950" lvl="1" indent="-266700" algn="just">
              <a:spcBef>
                <a:spcPct val="50000"/>
              </a:spcBef>
              <a:buClr>
                <a:srgbClr val="005FA1"/>
              </a:buClr>
              <a:buFontTx/>
              <a:buChar char="•"/>
              <a:defRPr/>
            </a:pPr>
            <a:endParaRPr lang="es-ES" sz="1600" dirty="0">
              <a:solidFill>
                <a:srgbClr val="404040"/>
              </a:solidFill>
              <a:latin typeface="Verdana" pitchFamily="34" charset="0"/>
              <a:cs typeface="Arial" pitchFamily="34" charset="0"/>
            </a:endParaRPr>
          </a:p>
        </p:txBody>
      </p:sp>
      <p:pic>
        <p:nvPicPr>
          <p:cNvPr id="17" name="9 Imagen" descr="firma.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9300" y="2616715"/>
            <a:ext cx="12255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3"/>
          <p:cNvSpPr txBox="1">
            <a:spLocks noChangeArrowheads="1"/>
          </p:cNvSpPr>
          <p:nvPr/>
        </p:nvSpPr>
        <p:spPr bwMode="auto">
          <a:xfrm>
            <a:off x="2652360" y="1215172"/>
            <a:ext cx="2903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s-ES_tradnl" altLang="es-CL" sz="2000" b="1" dirty="0" smtClean="0">
                <a:solidFill>
                  <a:srgbClr val="005FA1"/>
                </a:solidFill>
                <a:latin typeface="Berlin Sans FB Demi" panose="020E0802020502020306" pitchFamily="34" charset="0"/>
              </a:rPr>
              <a:t>CERTIFICADO DIGITAL</a:t>
            </a:r>
            <a:endParaRPr lang="es-ES_tradnl" altLang="es-CL" sz="2000" b="1" dirty="0">
              <a:solidFill>
                <a:srgbClr val="005FA1"/>
              </a:solidFill>
              <a:latin typeface="Berlin Sans FB Demi" panose="020E0802020502020306" pitchFamily="34" charset="0"/>
            </a:endParaRPr>
          </a:p>
        </p:txBody>
      </p:sp>
      <p:sp>
        <p:nvSpPr>
          <p:cNvPr id="12" name="Text Box 3"/>
          <p:cNvSpPr txBox="1">
            <a:spLocks noChangeArrowheads="1"/>
          </p:cNvSpPr>
          <p:nvPr/>
        </p:nvSpPr>
        <p:spPr bwMode="auto">
          <a:xfrm>
            <a:off x="2339752" y="390030"/>
            <a:ext cx="3848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_tradnl" altLang="es-CL" sz="2800" b="1" dirty="0" smtClean="0">
                <a:solidFill>
                  <a:srgbClr val="005FA1"/>
                </a:solidFill>
                <a:latin typeface="Berlin Sans FB Demi" panose="020E0802020502020306" pitchFamily="34" charset="0"/>
              </a:rPr>
              <a:t>REQUISITOS TÉCNICOS</a:t>
            </a:r>
            <a:endParaRPr lang="es-ES_tradnl" altLang="es-CL" sz="2800" b="1" dirty="0">
              <a:solidFill>
                <a:srgbClr val="005FA1"/>
              </a:solidFill>
              <a:latin typeface="Berlin Sans FB Demi" panose="020E0802020502020306" pitchFamily="34" charset="0"/>
            </a:endParaRPr>
          </a:p>
        </p:txBody>
      </p:sp>
      <p:pic>
        <p:nvPicPr>
          <p:cNvPr id="15" name="Picture 2" descr="Logo_acepta"/>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550" y="5967729"/>
            <a:ext cx="1763712"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Titulo"/>
          <p:cNvPicPr>
            <a:picLocks noChangeAspect="1" noChangeArrowheads="1"/>
          </p:cNvPicPr>
          <p:nvPr/>
        </p:nvPicPr>
        <p:blipFill>
          <a:blip r:embed="rId9">
            <a:extLst>
              <a:ext uri="{28A0092B-C50C-407E-A947-70E740481C1C}">
                <a14:useLocalDpi xmlns:a14="http://schemas.microsoft.com/office/drawing/2010/main" val="0"/>
              </a:ext>
            </a:extLst>
          </a:blip>
          <a:srcRect l="13861" t="2238" r="35971" b="-9702"/>
          <a:stretch>
            <a:fillRect/>
          </a:stretch>
        </p:blipFill>
        <p:spPr bwMode="auto">
          <a:xfrm>
            <a:off x="3966218" y="5996082"/>
            <a:ext cx="1700061" cy="40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logo">
            <a:hlinkClick r:id="rId10"/>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8873" y="5876667"/>
            <a:ext cx="1465131" cy="51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1 Objeto"/>
          <p:cNvGraphicFramePr>
            <a:graphicFrameLocks noChangeAspect="1"/>
          </p:cNvGraphicFramePr>
          <p:nvPr>
            <p:extLst>
              <p:ext uri="{D42A27DB-BD31-4B8C-83A1-F6EECF244321}">
                <p14:modId xmlns:p14="http://schemas.microsoft.com/office/powerpoint/2010/main" val="1797925589"/>
              </p:ext>
            </p:extLst>
          </p:nvPr>
        </p:nvGraphicFramePr>
        <p:xfrm>
          <a:off x="5801597" y="5850576"/>
          <a:ext cx="932777" cy="629567"/>
        </p:xfrm>
        <a:graphic>
          <a:graphicData uri="http://schemas.openxmlformats.org/presentationml/2006/ole">
            <mc:AlternateContent xmlns:mc="http://schemas.openxmlformats.org/markup-compatibility/2006">
              <mc:Choice xmlns:v="urn:schemas-microsoft-com:vml" Requires="v">
                <p:oleObj spid="_x0000_s5347" name="Fotografía de Photo Editor" r:id="rId12" imgW="1114581" imgH="752381" progId="">
                  <p:embed/>
                </p:oleObj>
              </mc:Choice>
              <mc:Fallback>
                <p:oleObj name="Fotografía de Photo Editor" r:id="rId12" imgW="1114581" imgH="752381" progId="">
                  <p:embed/>
                  <p:pic>
                    <p:nvPicPr>
                      <p:cNvPr id="0" name=""/>
                      <p:cNvPicPr>
                        <a:picLocks noChangeAspect="1" noChangeArrowheads="1"/>
                      </p:cNvPicPr>
                      <p:nvPr/>
                    </p:nvPicPr>
                    <p:blipFill>
                      <a:blip r:embed="rId13">
                        <a:clrChange>
                          <a:clrFrom>
                            <a:srgbClr val="F8FCF8"/>
                          </a:clrFrom>
                          <a:clrTo>
                            <a:srgbClr val="F8FCF8">
                              <a:alpha val="0"/>
                            </a:srgbClr>
                          </a:clrTo>
                        </a:clrChange>
                        <a:extLst>
                          <a:ext uri="{28A0092B-C50C-407E-A947-70E740481C1C}">
                            <a14:useLocalDpi xmlns:a14="http://schemas.microsoft.com/office/drawing/2010/main" val="0"/>
                          </a:ext>
                        </a:extLst>
                      </a:blip>
                      <a:srcRect/>
                      <a:stretch>
                        <a:fillRect/>
                      </a:stretch>
                    </p:blipFill>
                    <p:spPr bwMode="auto">
                      <a:xfrm>
                        <a:off x="5801597" y="5850576"/>
                        <a:ext cx="932777" cy="629567"/>
                      </a:xfrm>
                      <a:prstGeom prst="rect">
                        <a:avLst/>
                      </a:prstGeom>
                      <a:noFill/>
                      <a:ln>
                        <a:noFill/>
                      </a:ln>
                      <a:extLst/>
                    </p:spPr>
                  </p:pic>
                </p:oleObj>
              </mc:Fallback>
            </mc:AlternateContent>
          </a:graphicData>
        </a:graphic>
      </p:graphicFrame>
      <p:sp>
        <p:nvSpPr>
          <p:cNvPr id="22" name="Text Box 3"/>
          <p:cNvSpPr txBox="1">
            <a:spLocks noChangeArrowheads="1"/>
          </p:cNvSpPr>
          <p:nvPr/>
        </p:nvSpPr>
        <p:spPr bwMode="auto">
          <a:xfrm>
            <a:off x="579438" y="5573197"/>
            <a:ext cx="7959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s-ES_tradnl" altLang="es-CL" sz="1800" b="1" dirty="0" smtClean="0">
                <a:solidFill>
                  <a:srgbClr val="005FA1"/>
                </a:solidFill>
                <a:latin typeface="Berlin Sans FB Demi" panose="020E0802020502020306" pitchFamily="34" charset="0"/>
              </a:rPr>
              <a:t>Empresas proveedoras del certificado digital:</a:t>
            </a:r>
            <a:endParaRPr lang="es-ES_tradnl" altLang="es-CL" sz="1800" b="1" dirty="0">
              <a:solidFill>
                <a:srgbClr val="005FA1"/>
              </a:solidFill>
              <a:latin typeface="Berlin Sans FB Demi" panose="020E0802020502020306" pitchFamily="34" charset="0"/>
            </a:endParaRPr>
          </a:p>
        </p:txBody>
      </p:sp>
      <p:pic>
        <p:nvPicPr>
          <p:cNvPr id="5331" name="Picture 211" descr="https://www.pkichile.cl/img/logo.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99860" y="5996082"/>
            <a:ext cx="1674546" cy="52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2420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 y="-21482"/>
            <a:ext cx="9144000" cy="6858000"/>
          </a:xfrm>
          <a:prstGeom prst="rect">
            <a:avLst/>
          </a:prstGeom>
        </p:spPr>
      </p:pic>
      <p:sp>
        <p:nvSpPr>
          <p:cNvPr id="6" name="Rectángulo 5"/>
          <p:cNvSpPr/>
          <p:nvPr/>
        </p:nvSpPr>
        <p:spPr>
          <a:xfrm>
            <a:off x="563180" y="2492896"/>
            <a:ext cx="8015878" cy="3400931"/>
          </a:xfrm>
          <a:prstGeom prst="rect">
            <a:avLst/>
          </a:prstGeom>
        </p:spPr>
        <p:txBody>
          <a:bodyPr wrap="square">
            <a:spAutoFit/>
          </a:bodyPr>
          <a:lstStyle/>
          <a:p>
            <a:pPr marL="457200" indent="-457200">
              <a:spcBef>
                <a:spcPts val="600"/>
              </a:spcBef>
              <a:spcAft>
                <a:spcPts val="600"/>
              </a:spcAft>
              <a:buFont typeface="Wingdings" panose="05000000000000000000" pitchFamily="2" charset="2"/>
              <a:buChar char="ü"/>
            </a:pPr>
            <a:r>
              <a:rPr lang="es-CL" sz="2500" b="1" dirty="0">
                <a:ln>
                  <a:solidFill>
                    <a:srgbClr val="B1E0FD"/>
                  </a:solidFill>
                </a:ln>
                <a:solidFill>
                  <a:srgbClr val="0066FF"/>
                </a:solidFill>
                <a:latin typeface="Berlin Sans FB Demi" panose="020E0802020502020306" pitchFamily="34" charset="0"/>
              </a:rPr>
              <a:t>El contribuyente no requiere concurrir a las oficinas del SII </a:t>
            </a:r>
            <a:endParaRPr lang="es-CL" sz="2500" b="1" dirty="0" smtClean="0">
              <a:ln>
                <a:solidFill>
                  <a:srgbClr val="B1E0FD"/>
                </a:solidFill>
              </a:ln>
              <a:solidFill>
                <a:srgbClr val="0066FF"/>
              </a:solidFill>
              <a:latin typeface="Berlin Sans FB Demi" panose="020E0802020502020306" pitchFamily="34" charset="0"/>
            </a:endParaRPr>
          </a:p>
          <a:p>
            <a:pPr marL="457200" indent="-457200">
              <a:spcBef>
                <a:spcPts val="600"/>
              </a:spcBef>
              <a:spcAft>
                <a:spcPts val="600"/>
              </a:spcAft>
              <a:buFont typeface="Wingdings" panose="05000000000000000000" pitchFamily="2" charset="2"/>
              <a:buChar char="ü"/>
            </a:pPr>
            <a:r>
              <a:rPr lang="es-CL" sz="2500" b="1" dirty="0" smtClean="0">
                <a:ln>
                  <a:solidFill>
                    <a:srgbClr val="B1E0FD"/>
                  </a:solidFill>
                </a:ln>
                <a:solidFill>
                  <a:srgbClr val="0066FF"/>
                </a:solidFill>
                <a:latin typeface="Berlin Sans FB Demi" panose="020E0802020502020306" pitchFamily="34" charset="0"/>
              </a:rPr>
              <a:t>Mejor </a:t>
            </a:r>
            <a:r>
              <a:rPr lang="es-CL" sz="2500" b="1" dirty="0">
                <a:ln>
                  <a:solidFill>
                    <a:srgbClr val="B1E0FD"/>
                  </a:solidFill>
                </a:ln>
                <a:solidFill>
                  <a:srgbClr val="0066FF"/>
                </a:solidFill>
                <a:latin typeface="Berlin Sans FB Demi" panose="020E0802020502020306" pitchFamily="34" charset="0"/>
              </a:rPr>
              <a:t>gestión documentaria</a:t>
            </a:r>
          </a:p>
          <a:p>
            <a:pPr marL="457200" indent="-457200">
              <a:spcBef>
                <a:spcPts val="600"/>
              </a:spcBef>
              <a:spcAft>
                <a:spcPts val="600"/>
              </a:spcAft>
              <a:buFont typeface="Wingdings" panose="05000000000000000000" pitchFamily="2" charset="2"/>
              <a:buChar char="ü"/>
            </a:pPr>
            <a:r>
              <a:rPr lang="es-CL" sz="2500" b="1" dirty="0">
                <a:ln>
                  <a:solidFill>
                    <a:srgbClr val="B1E0FD"/>
                  </a:solidFill>
                </a:ln>
                <a:solidFill>
                  <a:srgbClr val="0066FF"/>
                </a:solidFill>
                <a:latin typeface="Berlin Sans FB Demi" panose="020E0802020502020306" pitchFamily="34" charset="0"/>
              </a:rPr>
              <a:t>Verificación en línea de la validez de los documentos</a:t>
            </a:r>
          </a:p>
          <a:p>
            <a:pPr marL="457200" indent="-457200">
              <a:spcBef>
                <a:spcPts val="600"/>
              </a:spcBef>
              <a:spcAft>
                <a:spcPts val="600"/>
              </a:spcAft>
              <a:buFont typeface="Wingdings" panose="05000000000000000000" pitchFamily="2" charset="2"/>
              <a:buChar char="ü"/>
            </a:pPr>
            <a:r>
              <a:rPr lang="es-CL" sz="2500" b="1" dirty="0">
                <a:ln>
                  <a:solidFill>
                    <a:srgbClr val="B1E0FD"/>
                  </a:solidFill>
                </a:ln>
                <a:solidFill>
                  <a:srgbClr val="0066FF"/>
                </a:solidFill>
                <a:latin typeface="Berlin Sans FB Demi" panose="020E0802020502020306" pitchFamily="34" charset="0"/>
              </a:rPr>
              <a:t>Comunicación más fluida entre facturadores </a:t>
            </a:r>
            <a:r>
              <a:rPr lang="es-CL" sz="2500" b="1" dirty="0" smtClean="0">
                <a:ln>
                  <a:solidFill>
                    <a:srgbClr val="B1E0FD"/>
                  </a:solidFill>
                </a:ln>
                <a:solidFill>
                  <a:srgbClr val="0066FF"/>
                </a:solidFill>
                <a:latin typeface="Berlin Sans FB Demi" panose="020E0802020502020306" pitchFamily="34" charset="0"/>
              </a:rPr>
              <a:t>electrónicos</a:t>
            </a:r>
          </a:p>
          <a:p>
            <a:pPr marL="457200" indent="-457200">
              <a:spcBef>
                <a:spcPts val="600"/>
              </a:spcBef>
              <a:spcAft>
                <a:spcPts val="600"/>
              </a:spcAft>
              <a:buFont typeface="Wingdings" panose="05000000000000000000" pitchFamily="2" charset="2"/>
              <a:buChar char="ü"/>
            </a:pPr>
            <a:r>
              <a:rPr lang="es-CL" sz="2500" b="1" dirty="0" smtClean="0">
                <a:ln>
                  <a:solidFill>
                    <a:srgbClr val="B1E0FD"/>
                  </a:solidFill>
                </a:ln>
                <a:solidFill>
                  <a:srgbClr val="0066FF"/>
                </a:solidFill>
                <a:latin typeface="Berlin Sans FB Demi" panose="020E0802020502020306" pitchFamily="34" charset="0"/>
              </a:rPr>
              <a:t>Elimina </a:t>
            </a:r>
            <a:r>
              <a:rPr lang="es-CL" sz="2500" b="1" dirty="0">
                <a:ln>
                  <a:solidFill>
                    <a:srgbClr val="B1E0FD"/>
                  </a:solidFill>
                </a:ln>
                <a:solidFill>
                  <a:srgbClr val="0066FF"/>
                </a:solidFill>
                <a:latin typeface="Berlin Sans FB Demi" panose="020E0802020502020306" pitchFamily="34" charset="0"/>
              </a:rPr>
              <a:t>riesgos y costos por pérdidas de </a:t>
            </a:r>
            <a:r>
              <a:rPr lang="es-CL" sz="2500" b="1" dirty="0" smtClean="0">
                <a:ln>
                  <a:solidFill>
                    <a:srgbClr val="B1E0FD"/>
                  </a:solidFill>
                </a:ln>
                <a:solidFill>
                  <a:srgbClr val="0066FF"/>
                </a:solidFill>
                <a:latin typeface="Berlin Sans FB Demi" panose="020E0802020502020306" pitchFamily="34" charset="0"/>
              </a:rPr>
              <a:t>documentos</a:t>
            </a:r>
            <a:endParaRPr lang="es-CL" sz="2500" b="1" dirty="0">
              <a:ln>
                <a:solidFill>
                  <a:srgbClr val="B1E0FD"/>
                </a:solidFill>
              </a:ln>
              <a:solidFill>
                <a:srgbClr val="0066FF"/>
              </a:solidFill>
              <a:latin typeface="Berlin Sans FB Demi" panose="020E0802020502020306" pitchFamily="34" charset="0"/>
            </a:endParaRPr>
          </a:p>
        </p:txBody>
      </p:sp>
      <p:sp>
        <p:nvSpPr>
          <p:cNvPr id="10" name="Rectángulo 9"/>
          <p:cNvSpPr/>
          <p:nvPr/>
        </p:nvSpPr>
        <p:spPr>
          <a:xfrm>
            <a:off x="971600" y="980728"/>
            <a:ext cx="7693967" cy="646331"/>
          </a:xfrm>
          <a:prstGeom prst="rect">
            <a:avLst/>
          </a:prstGeom>
        </p:spPr>
        <p:txBody>
          <a:bodyPr wrap="square">
            <a:spAutoFit/>
          </a:bodyPr>
          <a:lstStyle/>
          <a:p>
            <a:r>
              <a:rPr lang="es-CL" sz="3600" dirty="0" smtClean="0">
                <a:ln>
                  <a:solidFill>
                    <a:srgbClr val="B1E0FD"/>
                  </a:solidFill>
                </a:ln>
                <a:solidFill>
                  <a:srgbClr val="0066FF"/>
                </a:solidFill>
                <a:latin typeface="Berlin Sans FB Demi" panose="020E0802020502020306" pitchFamily="34" charset="0"/>
              </a:rPr>
              <a:t>Ventajas de la Factura Electrónica</a:t>
            </a:r>
            <a:endParaRPr lang="es-CL" sz="3600" dirty="0">
              <a:ln>
                <a:solidFill>
                  <a:srgbClr val="B1E0FD"/>
                </a:solidFill>
              </a:ln>
              <a:solidFill>
                <a:srgbClr val="0066FF"/>
              </a:solidFill>
              <a:latin typeface="Berlin Sans FB Demi" panose="020E0802020502020306" pitchFamily="34" charset="0"/>
            </a:endParaRPr>
          </a:p>
        </p:txBody>
      </p:sp>
    </p:spTree>
    <p:extLst>
      <p:ext uri="{BB962C8B-B14F-4D97-AF65-F5344CB8AC3E}">
        <p14:creationId xmlns:p14="http://schemas.microsoft.com/office/powerpoint/2010/main" val="15818410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530012ABE527A478B6DD1FBB874C87B" ma:contentTypeVersion="10" ma:contentTypeDescription="Crear nuevo documento." ma:contentTypeScope="" ma:versionID="968623d4f59c18f320a59c1170779803">
  <xsd:schema xmlns:xsd="http://www.w3.org/2001/XMLSchema" xmlns:xs="http://www.w3.org/2001/XMLSchema" xmlns:p="http://schemas.microsoft.com/office/2006/metadata/properties" xmlns:ns1="http://schemas.microsoft.com/sharepoint/v3" xmlns:ns2="57b213ee-3561-48b6-b679-5fbb4555aebc" targetNamespace="http://schemas.microsoft.com/office/2006/metadata/properties" ma:root="true" ma:fieldsID="cd99f03d0dab288277c55def70a03e26" ns1:_="" ns2:_="">
    <xsd:import namespace="http://schemas.microsoft.com/sharepoint/v3"/>
    <xsd:import namespace="57b213ee-3561-48b6-b679-5fbb4555aebc"/>
    <xsd:element name="properties">
      <xsd:complexType>
        <xsd:sequence>
          <xsd:element name="documentManagement">
            <xsd:complexType>
              <xsd:all>
                <xsd:element ref="ns1:PublishingStartDate" minOccurs="0"/>
                <xsd:element ref="ns1:PublishingExpirationDate" minOccurs="0"/>
                <xsd:element ref="ns2:url_documento" minOccurs="0"/>
                <xsd:element ref="ns2:Categor_x00ed_a"/>
                <xsd:element ref="ns2:Destacar" minOccurs="0"/>
                <xsd:element ref="ns2:Descripci_x00f3_n" minOccurs="0"/>
                <xsd:element ref="ns2:Condicion" minOccurs="0"/>
                <xsd:element ref="ns2:Gener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 ma:hidden="true" ma:internalName="PublishingStartDate">
      <xsd:simpleType>
        <xsd:restriction base="dms:Unknown"/>
      </xsd:simpleType>
    </xsd:element>
    <xsd:element name="PublishingExpirationDate" ma:index="9" nillable="true" ma:displayName="Fecha de finalización programada"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b213ee-3561-48b6-b679-5fbb4555aebc" elementFormDefault="qualified">
    <xsd:import namespace="http://schemas.microsoft.com/office/2006/documentManagement/types"/>
    <xsd:import namespace="http://schemas.microsoft.com/office/infopath/2007/PartnerControls"/>
    <xsd:element name="url_documento" ma:index="10" nillable="true" ma:displayName="url_documento" ma:internalName="url_documento">
      <xsd:simpleType>
        <xsd:restriction base="dms:Text">
          <xsd:maxLength value="255"/>
        </xsd:restriction>
      </xsd:simpleType>
    </xsd:element>
    <xsd:element name="Categor_x00ed_a" ma:index="11" ma:displayName="Categoría" ma:format="Dropdown" ma:internalName="Categor_x00ed_a">
      <xsd:simpleType>
        <xsd:restriction base="dms:Choice">
          <xsd:enumeration value="Normativa"/>
          <xsd:enumeration value="Manuales"/>
          <xsd:enumeration value="Organización del APR"/>
          <xsd:enumeration value="Capacitaciones"/>
        </xsd:restriction>
      </xsd:simpleType>
    </xsd:element>
    <xsd:element name="Destacar" ma:index="12" nillable="true" ma:displayName="Destacar" ma:default="0" ma:internalName="Destacar">
      <xsd:simpleType>
        <xsd:restriction base="dms:Boolean"/>
      </xsd:simpleType>
    </xsd:element>
    <xsd:element name="Descripci_x00f3_n" ma:index="14" nillable="true" ma:displayName="Descripción" ma:internalName="Descripci_x00f3_n">
      <xsd:simpleType>
        <xsd:restriction base="dms:Unknown"/>
      </xsd:simpleType>
    </xsd:element>
    <xsd:element name="Condicion" ma:index="16" nillable="true" ma:displayName="Condicion" ma:default="No destacado" ma:format="Dropdown" ma:internalName="Condicion">
      <xsd:simpleType>
        <xsd:restriction base="dms:Choice">
          <xsd:enumeration value="Destacado"/>
          <xsd:enumeration value="No destacado"/>
        </xsd:restriction>
      </xsd:simpleType>
    </xsd:element>
    <xsd:element name="Genero" ma:index="17" nillable="true" ma:displayName="Genero" ma:default="0" ma:internalName="Genero">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tacar xmlns="57b213ee-3561-48b6-b679-5fbb4555aebc">false</Destacar>
    <Condicion xmlns="57b213ee-3561-48b6-b679-5fbb4555aebc">No destacado</Condicion>
    <Descripci_x00f3_n xmlns="57b213ee-3561-48b6-b679-5fbb4555aebc" xsi:nil="true"/>
    <PublishingExpirationDate xmlns="http://schemas.microsoft.com/sharepoint/v3" xsi:nil="true"/>
    <url_documento xmlns="57b213ee-3561-48b6-b679-5fbb4555aebc">/APR/documentos/Documents/FE 2015.pptx</url_documento>
    <PublishingStartDate xmlns="http://schemas.microsoft.com/sharepoint/v3" xsi:nil="true"/>
    <Categor_x00ed_a xmlns="57b213ee-3561-48b6-b679-5fbb4555aebc">Capacitaciones</Categor_x00ed_a>
    <Genero xmlns="57b213ee-3561-48b6-b679-5fbb4555aebc">false</Genero>
  </documentManagement>
</p:properties>
</file>

<file path=customXml/itemProps1.xml><?xml version="1.0" encoding="utf-8"?>
<ds:datastoreItem xmlns:ds="http://schemas.openxmlformats.org/officeDocument/2006/customXml" ds:itemID="{48C54A88-E7EE-436B-B2A6-F77D8B457BA2}"/>
</file>

<file path=customXml/itemProps2.xml><?xml version="1.0" encoding="utf-8"?>
<ds:datastoreItem xmlns:ds="http://schemas.openxmlformats.org/officeDocument/2006/customXml" ds:itemID="{99CA2C1C-E582-4B4A-A0D5-2E02108A3C8D}"/>
</file>

<file path=customXml/itemProps3.xml><?xml version="1.0" encoding="utf-8"?>
<ds:datastoreItem xmlns:ds="http://schemas.openxmlformats.org/officeDocument/2006/customXml" ds:itemID="{BBC18DD2-DBD9-4524-BD6D-37D8D74077D5}"/>
</file>

<file path=docProps/app.xml><?xml version="1.0" encoding="utf-8"?>
<Properties xmlns="http://schemas.openxmlformats.org/officeDocument/2006/extended-properties" xmlns:vt="http://schemas.openxmlformats.org/officeDocument/2006/docPropsVTypes">
  <Template/>
  <TotalTime>8172</TotalTime>
  <Words>4160</Words>
  <Application>Microsoft Office PowerPoint</Application>
  <PresentationFormat>Presentación en pantalla (4:3)</PresentationFormat>
  <Paragraphs>402</Paragraphs>
  <Slides>23</Slides>
  <Notes>23</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23</vt:i4>
      </vt:variant>
    </vt:vector>
  </HeadingPairs>
  <TitlesOfParts>
    <vt:vector size="27" baseType="lpstr">
      <vt:lpstr>Tema de Office</vt:lpstr>
      <vt:lpstr>Imagen de mapa de bits</vt:lpstr>
      <vt:lpstr>Objeto empaquetador del shell</vt:lpstr>
      <vt:lpstr>Fotografía de Photo Editor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Servicio de Impuestos Internos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Servicios de Impuestos Internos (SII) FACTURA ELECTRONICA</dc:title>
  <dc:creator>Manuel José Bravo Urrutia</dc:creator>
  <cp:lastModifiedBy>Paula Cirer Flores (DOH)</cp:lastModifiedBy>
  <cp:revision>754</cp:revision>
  <cp:lastPrinted>2013-08-08T13:54:31Z</cp:lastPrinted>
  <dcterms:created xsi:type="dcterms:W3CDTF">2013-05-08T15:33:52Z</dcterms:created>
  <dcterms:modified xsi:type="dcterms:W3CDTF">2016-07-28T21:41:01Z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0x0101007530012ABE527A478B6DD1FBB874C87B</vt:lpwstr>
  </property>
</Properties>
</file>